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4" r:id="rId1"/>
  </p:sldMasterIdLst>
  <p:notesMasterIdLst>
    <p:notesMasterId r:id="rId17"/>
  </p:notesMasterIdLst>
  <p:sldIdLst>
    <p:sldId id="256" r:id="rId2"/>
    <p:sldId id="257" r:id="rId3"/>
    <p:sldId id="261" r:id="rId4"/>
    <p:sldId id="258" r:id="rId5"/>
    <p:sldId id="259" r:id="rId6"/>
    <p:sldId id="270" r:id="rId7"/>
    <p:sldId id="260" r:id="rId8"/>
    <p:sldId id="262" r:id="rId9"/>
    <p:sldId id="263" r:id="rId10"/>
    <p:sldId id="264" r:id="rId11"/>
    <p:sldId id="265" r:id="rId12"/>
    <p:sldId id="266" r:id="rId13"/>
    <p:sldId id="267" r:id="rId14"/>
    <p:sldId id="269"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343E49-FF45-4664-AF89-0E27D53D0E54}" type="datetimeFigureOut">
              <a:rPr lang="en-US" smtClean="0"/>
              <a:t>11/16/2023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F196BC-E5DF-4C12-A52F-EC218FFD410D}" type="slidenum">
              <a:rPr lang="en-US" smtClean="0"/>
              <a:t>‹#›</a:t>
            </a:fld>
            <a:endParaRPr lang="en-US"/>
          </a:p>
        </p:txBody>
      </p:sp>
    </p:spTree>
    <p:extLst>
      <p:ext uri="{BB962C8B-B14F-4D97-AF65-F5344CB8AC3E}">
        <p14:creationId xmlns:p14="http://schemas.microsoft.com/office/powerpoint/2010/main" val="1912454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22222"/>
                </a:solidFill>
                <a:effectLst/>
                <a:latin typeface="Arial" panose="020B0604020202020204" pitchFamily="34" charset="0"/>
              </a:rPr>
              <a:t>The permit record 2020-sudp-0003075 indicates a change of use from Single Family Dwelling to Duplex</a:t>
            </a:r>
            <a:r>
              <a:rPr lang="en-US" dirty="0">
                <a:solidFill>
                  <a:srgbClr val="222222"/>
                </a:solidFill>
                <a:latin typeface="Arial" panose="020B0604020202020204" pitchFamily="34" charset="0"/>
              </a:rPr>
              <a:t>.</a:t>
            </a:r>
            <a:endParaRPr lang="en-US" b="0" i="0" dirty="0">
              <a:solidFill>
                <a:srgbClr val="222222"/>
              </a:solidFill>
              <a:effectLst/>
              <a:latin typeface="Arial" panose="020B0604020202020204" pitchFamily="34" charset="0"/>
            </a:endParaRPr>
          </a:p>
          <a:p>
            <a:endParaRPr lang="en-US" dirty="0"/>
          </a:p>
          <a:p>
            <a:r>
              <a:rPr lang="en-US" dirty="0"/>
              <a:t>Ben asked that this note in slide be eliminated.</a:t>
            </a:r>
          </a:p>
        </p:txBody>
      </p:sp>
      <p:sp>
        <p:nvSpPr>
          <p:cNvPr id="4" name="Slide Number Placeholder 3"/>
          <p:cNvSpPr>
            <a:spLocks noGrp="1"/>
          </p:cNvSpPr>
          <p:nvPr>
            <p:ph type="sldNum" sz="quarter" idx="5"/>
          </p:nvPr>
        </p:nvSpPr>
        <p:spPr/>
        <p:txBody>
          <a:bodyPr/>
          <a:lstStyle/>
          <a:p>
            <a:fld id="{57F196BC-E5DF-4C12-A52F-EC218FFD410D}" type="slidenum">
              <a:rPr lang="en-US" smtClean="0"/>
              <a:t>4</a:t>
            </a:fld>
            <a:endParaRPr lang="en-US"/>
          </a:p>
        </p:txBody>
      </p:sp>
    </p:spTree>
    <p:extLst>
      <p:ext uri="{BB962C8B-B14F-4D97-AF65-F5344CB8AC3E}">
        <p14:creationId xmlns:p14="http://schemas.microsoft.com/office/powerpoint/2010/main" val="483596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7F196BC-E5DF-4C12-A52F-EC218FFD410D}" type="slidenum">
              <a:rPr lang="en-US" smtClean="0"/>
              <a:t>5</a:t>
            </a:fld>
            <a:endParaRPr lang="en-US"/>
          </a:p>
        </p:txBody>
      </p:sp>
    </p:spTree>
    <p:extLst>
      <p:ext uri="{BB962C8B-B14F-4D97-AF65-F5344CB8AC3E}">
        <p14:creationId xmlns:p14="http://schemas.microsoft.com/office/powerpoint/2010/main" val="2460846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700B27-DE4C-4B9E-BB11-B9027034A00F}" type="datetimeFigureOut">
              <a:rPr lang="en-US" smtClean="0"/>
              <a:pPr/>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442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384047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61038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358916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7942590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86445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8639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7140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0790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smtClean="0"/>
              <a:t>11/16/2023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491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424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smtClean="0"/>
              <a:t>11/16/2023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1133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smtClean="0"/>
              <a:t>11/16/2023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339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smtClean="0"/>
              <a:t>11/16/2023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4345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smtClean="0"/>
              <a:t>11/16/2023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582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A6149E5E-3896-4118-99A7-7B85668F1C5E}" type="datetimeFigureOut">
              <a:rPr lang="en-US" smtClean="0"/>
              <a:t>11/16/2023</a:t>
            </a:fld>
            <a:endParaRPr lang="en-US" dirty="0"/>
          </a:p>
        </p:txBody>
      </p:sp>
    </p:spTree>
    <p:extLst>
      <p:ext uri="{BB962C8B-B14F-4D97-AF65-F5344CB8AC3E}">
        <p14:creationId xmlns:p14="http://schemas.microsoft.com/office/powerpoint/2010/main" val="2914127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0D914D-B099-4142-A885-11F276715148}" type="datetimeFigureOut">
              <a:rPr lang="en-US" smtClean="0"/>
              <a:t>11/16/2023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8924603"/>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2C136-74A3-4F6A-A331-81EA066A5B13}"/>
              </a:ext>
            </a:extLst>
          </p:cNvPr>
          <p:cNvSpPr>
            <a:spLocks noGrp="1"/>
          </p:cNvSpPr>
          <p:nvPr>
            <p:ph type="ctrTitle"/>
          </p:nvPr>
        </p:nvSpPr>
        <p:spPr>
          <a:xfrm>
            <a:off x="1154955" y="1336335"/>
            <a:ext cx="9859790" cy="2677648"/>
          </a:xfrm>
        </p:spPr>
        <p:txBody>
          <a:bodyPr/>
          <a:lstStyle/>
          <a:p>
            <a:pPr algn="ctr"/>
            <a:r>
              <a:rPr lang="en-US" sz="4000" b="1" dirty="0">
                <a:solidFill>
                  <a:schemeClr val="accent2">
                    <a:lumMod val="75000"/>
                  </a:schemeClr>
                </a:solidFill>
              </a:rPr>
              <a:t>Winston Downs Community Association/WDCA</a:t>
            </a:r>
          </a:p>
        </p:txBody>
      </p:sp>
      <p:sp>
        <p:nvSpPr>
          <p:cNvPr id="3" name="Subtitle 2">
            <a:extLst>
              <a:ext uri="{FF2B5EF4-FFF2-40B4-BE49-F238E27FC236}">
                <a16:creationId xmlns:a16="http://schemas.microsoft.com/office/drawing/2014/main" id="{644B53E6-A90F-D6D0-2015-38FA4BDA841B}"/>
              </a:ext>
            </a:extLst>
          </p:cNvPr>
          <p:cNvSpPr>
            <a:spLocks noGrp="1"/>
          </p:cNvSpPr>
          <p:nvPr>
            <p:ph type="subTitle" idx="1"/>
          </p:nvPr>
        </p:nvSpPr>
        <p:spPr/>
        <p:txBody>
          <a:bodyPr>
            <a:noAutofit/>
          </a:bodyPr>
          <a:lstStyle/>
          <a:p>
            <a:pPr algn="ctr"/>
            <a:r>
              <a:rPr lang="en-US" sz="2800" b="1" dirty="0"/>
              <a:t>Public Meeting November 14, 2023</a:t>
            </a:r>
          </a:p>
          <a:p>
            <a:pPr algn="ctr"/>
            <a:r>
              <a:rPr lang="en-US" sz="2800" b="1" dirty="0"/>
              <a:t>Topic:  Zoning Changes</a:t>
            </a:r>
          </a:p>
        </p:txBody>
      </p:sp>
    </p:spTree>
    <p:extLst>
      <p:ext uri="{BB962C8B-B14F-4D97-AF65-F5344CB8AC3E}">
        <p14:creationId xmlns:p14="http://schemas.microsoft.com/office/powerpoint/2010/main" val="765997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AEA5-8DA9-F221-E80A-117FE1EBDFE7}"/>
              </a:ext>
            </a:extLst>
          </p:cNvPr>
          <p:cNvSpPr>
            <a:spLocks noGrp="1"/>
          </p:cNvSpPr>
          <p:nvPr>
            <p:ph type="title"/>
          </p:nvPr>
        </p:nvSpPr>
        <p:spPr/>
        <p:txBody>
          <a:bodyPr/>
          <a:lstStyle/>
          <a:p>
            <a:r>
              <a:rPr lang="en-US" dirty="0">
                <a:solidFill>
                  <a:schemeClr val="accent2">
                    <a:lumMod val="75000"/>
                  </a:schemeClr>
                </a:solidFill>
              </a:rPr>
              <a:t>Structure concepts</a:t>
            </a:r>
          </a:p>
        </p:txBody>
      </p:sp>
      <p:pic>
        <p:nvPicPr>
          <p:cNvPr id="6" name="Content Placeholder 5">
            <a:extLst>
              <a:ext uri="{FF2B5EF4-FFF2-40B4-BE49-F238E27FC236}">
                <a16:creationId xmlns:a16="http://schemas.microsoft.com/office/drawing/2014/main" id="{E1CAE721-B2A4-A3E9-6493-B35F3CB6A5B4}"/>
              </a:ext>
            </a:extLst>
          </p:cNvPr>
          <p:cNvPicPr>
            <a:picLocks noGrp="1" noChangeAspect="1"/>
          </p:cNvPicPr>
          <p:nvPr>
            <p:ph sz="half" idx="1"/>
          </p:nvPr>
        </p:nvPicPr>
        <p:blipFill>
          <a:blip r:embed="rId2"/>
          <a:stretch>
            <a:fillRect/>
          </a:stretch>
        </p:blipFill>
        <p:spPr>
          <a:xfrm>
            <a:off x="677863" y="1930399"/>
            <a:ext cx="5060464" cy="4227804"/>
          </a:xfrm>
        </p:spPr>
      </p:pic>
      <p:pic>
        <p:nvPicPr>
          <p:cNvPr id="8" name="Content Placeholder 7">
            <a:extLst>
              <a:ext uri="{FF2B5EF4-FFF2-40B4-BE49-F238E27FC236}">
                <a16:creationId xmlns:a16="http://schemas.microsoft.com/office/drawing/2014/main" id="{D9F98AA0-33B0-A62E-807B-06ED02778359}"/>
              </a:ext>
            </a:extLst>
          </p:cNvPr>
          <p:cNvPicPr>
            <a:picLocks noGrp="1" noChangeAspect="1"/>
          </p:cNvPicPr>
          <p:nvPr>
            <p:ph sz="half" idx="2"/>
          </p:nvPr>
        </p:nvPicPr>
        <p:blipFill>
          <a:blip r:embed="rId3"/>
          <a:stretch>
            <a:fillRect/>
          </a:stretch>
        </p:blipFill>
        <p:spPr>
          <a:xfrm>
            <a:off x="6563762" y="1930400"/>
            <a:ext cx="4838246" cy="4227804"/>
          </a:xfrm>
        </p:spPr>
      </p:pic>
    </p:spTree>
    <p:extLst>
      <p:ext uri="{BB962C8B-B14F-4D97-AF65-F5344CB8AC3E}">
        <p14:creationId xmlns:p14="http://schemas.microsoft.com/office/powerpoint/2010/main" val="215592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F17990-57B4-8FE1-299C-5BC07601D132}"/>
              </a:ext>
            </a:extLst>
          </p:cNvPr>
          <p:cNvSpPr>
            <a:spLocks noGrp="1"/>
          </p:cNvSpPr>
          <p:nvPr>
            <p:ph type="title"/>
          </p:nvPr>
        </p:nvSpPr>
        <p:spPr>
          <a:xfrm>
            <a:off x="677334" y="609600"/>
            <a:ext cx="8596668" cy="1041918"/>
          </a:xfrm>
        </p:spPr>
        <p:txBody>
          <a:bodyPr/>
          <a:lstStyle/>
          <a:p>
            <a:r>
              <a:rPr lang="en-US" dirty="0">
                <a:solidFill>
                  <a:schemeClr val="accent2">
                    <a:lumMod val="75000"/>
                  </a:schemeClr>
                </a:solidFill>
              </a:rPr>
              <a:t>Key Points</a:t>
            </a:r>
          </a:p>
        </p:txBody>
      </p:sp>
      <p:sp>
        <p:nvSpPr>
          <p:cNvPr id="4" name="Content Placeholder 3">
            <a:extLst>
              <a:ext uri="{FF2B5EF4-FFF2-40B4-BE49-F238E27FC236}">
                <a16:creationId xmlns:a16="http://schemas.microsoft.com/office/drawing/2014/main" id="{ADDBDF35-C1FE-69A7-4DB7-301FBD7F1ED6}"/>
              </a:ext>
            </a:extLst>
          </p:cNvPr>
          <p:cNvSpPr>
            <a:spLocks noGrp="1"/>
          </p:cNvSpPr>
          <p:nvPr>
            <p:ph idx="1"/>
          </p:nvPr>
        </p:nvSpPr>
        <p:spPr>
          <a:xfrm>
            <a:off x="677334" y="1828801"/>
            <a:ext cx="8596668" cy="4212562"/>
          </a:xfrm>
        </p:spPr>
        <p:txBody>
          <a:bodyPr/>
          <a:lstStyle/>
          <a:p>
            <a:r>
              <a:rPr lang="en-US" sz="2400" dirty="0"/>
              <a:t>Renting now at 295 S Locust (Locust/Alameda)</a:t>
            </a:r>
          </a:p>
          <a:p>
            <a:r>
              <a:rPr lang="en-US" sz="2400" dirty="0"/>
              <a:t>Need more space for growth and activities</a:t>
            </a:r>
          </a:p>
          <a:p>
            <a:r>
              <a:rPr lang="en-US" sz="2400" dirty="0"/>
              <a:t>Currently have 55 FAMILIES and “about” 15 children = 125 people or more</a:t>
            </a:r>
          </a:p>
          <a:p>
            <a:r>
              <a:rPr lang="en-US" sz="2400" dirty="0"/>
              <a:t>80% (40) families are reported to live in Winston Downs</a:t>
            </a:r>
          </a:p>
          <a:p>
            <a:r>
              <a:rPr lang="en-US" sz="2400" dirty="0"/>
              <a:t>Will offer indoor/outdoor children’s areas</a:t>
            </a:r>
          </a:p>
          <a:p>
            <a:r>
              <a:rPr lang="en-US" sz="2400" dirty="0"/>
              <a:t>Has 16 parking spaces on the property</a:t>
            </a:r>
          </a:p>
          <a:p>
            <a:r>
              <a:rPr lang="en-US" sz="2400" dirty="0"/>
              <a:t>Will accommodate special events such as weddings, etc.</a:t>
            </a:r>
          </a:p>
          <a:p>
            <a:endParaRPr lang="en-US" dirty="0"/>
          </a:p>
          <a:p>
            <a:endParaRPr lang="en-US" dirty="0"/>
          </a:p>
          <a:p>
            <a:endParaRPr lang="en-US" dirty="0"/>
          </a:p>
        </p:txBody>
      </p:sp>
    </p:spTree>
    <p:extLst>
      <p:ext uri="{BB962C8B-B14F-4D97-AF65-F5344CB8AC3E}">
        <p14:creationId xmlns:p14="http://schemas.microsoft.com/office/powerpoint/2010/main" val="105456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FA4F3-F72F-B808-0BE2-0949432B6DC4}"/>
              </a:ext>
            </a:extLst>
          </p:cNvPr>
          <p:cNvSpPr>
            <a:spLocks noGrp="1"/>
          </p:cNvSpPr>
          <p:nvPr>
            <p:ph type="title"/>
          </p:nvPr>
        </p:nvSpPr>
        <p:spPr>
          <a:xfrm>
            <a:off x="677334" y="553616"/>
            <a:ext cx="8596668" cy="855306"/>
          </a:xfrm>
        </p:spPr>
        <p:txBody>
          <a:bodyPr/>
          <a:lstStyle/>
          <a:p>
            <a:r>
              <a:rPr lang="en-US" dirty="0">
                <a:solidFill>
                  <a:schemeClr val="accent2">
                    <a:lumMod val="75000"/>
                  </a:schemeClr>
                </a:solidFill>
              </a:rPr>
              <a:t>Concerns</a:t>
            </a:r>
          </a:p>
        </p:txBody>
      </p:sp>
      <p:sp>
        <p:nvSpPr>
          <p:cNvPr id="3" name="Content Placeholder 2">
            <a:extLst>
              <a:ext uri="{FF2B5EF4-FFF2-40B4-BE49-F238E27FC236}">
                <a16:creationId xmlns:a16="http://schemas.microsoft.com/office/drawing/2014/main" id="{AEEEC70A-1ADB-894F-7AB9-B2EF80333406}"/>
              </a:ext>
            </a:extLst>
          </p:cNvPr>
          <p:cNvSpPr>
            <a:spLocks noGrp="1"/>
          </p:cNvSpPr>
          <p:nvPr>
            <p:ph idx="1"/>
          </p:nvPr>
        </p:nvSpPr>
        <p:spPr>
          <a:xfrm>
            <a:off x="677334" y="1408922"/>
            <a:ext cx="8596668" cy="4371182"/>
          </a:xfrm>
        </p:spPr>
        <p:txBody>
          <a:bodyPr/>
          <a:lstStyle/>
          <a:p>
            <a:r>
              <a:rPr lang="en-US" sz="2400" dirty="0"/>
              <a:t>Safety Factors</a:t>
            </a:r>
          </a:p>
          <a:p>
            <a:pPr lvl="1"/>
            <a:r>
              <a:rPr lang="en-US" sz="2000" dirty="0"/>
              <a:t>Increased traffic on Dakota since driving is permitted during the week.</a:t>
            </a:r>
          </a:p>
          <a:p>
            <a:pPr lvl="1"/>
            <a:r>
              <a:rPr lang="en-US" sz="2000" dirty="0"/>
              <a:t>Increased pedestrian traffic, especially at high holy days</a:t>
            </a:r>
          </a:p>
          <a:p>
            <a:r>
              <a:rPr lang="en-US" sz="2400" dirty="0"/>
              <a:t>Street Parking</a:t>
            </a:r>
          </a:p>
          <a:p>
            <a:pPr lvl="1"/>
            <a:r>
              <a:rPr lang="en-US" sz="2000" dirty="0"/>
              <a:t>Congregants do not drive on the Sabbath but may drive during the week to services, events.</a:t>
            </a:r>
          </a:p>
          <a:p>
            <a:pPr lvl="1"/>
            <a:r>
              <a:rPr lang="en-US" sz="2000" dirty="0"/>
              <a:t>Congregants may drive until sundown on Friday and leave parked vehicles overnight until Sabbath services are over</a:t>
            </a:r>
          </a:p>
          <a:p>
            <a:pPr lvl="1"/>
            <a:r>
              <a:rPr lang="en-US" sz="2000" dirty="0"/>
              <a:t>Parking will impact E Dakota, E Alaska, Newport and Nevada Ave</a:t>
            </a:r>
          </a:p>
          <a:p>
            <a:pPr marL="457200" lvl="1" indent="0">
              <a:buNone/>
            </a:pPr>
            <a:endParaRPr lang="en-US" dirty="0"/>
          </a:p>
          <a:p>
            <a:endParaRPr lang="en-US" dirty="0"/>
          </a:p>
        </p:txBody>
      </p:sp>
    </p:spTree>
    <p:extLst>
      <p:ext uri="{BB962C8B-B14F-4D97-AF65-F5344CB8AC3E}">
        <p14:creationId xmlns:p14="http://schemas.microsoft.com/office/powerpoint/2010/main" val="1991588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1F3D5E-C21A-B0CE-2AB0-1FD032670F0E}"/>
              </a:ext>
            </a:extLst>
          </p:cNvPr>
          <p:cNvSpPr>
            <a:spLocks noGrp="1"/>
          </p:cNvSpPr>
          <p:nvPr>
            <p:ph type="title"/>
          </p:nvPr>
        </p:nvSpPr>
        <p:spPr/>
        <p:txBody>
          <a:bodyPr/>
          <a:lstStyle/>
          <a:p>
            <a:r>
              <a:rPr lang="en-US" dirty="0">
                <a:solidFill>
                  <a:schemeClr val="accent2">
                    <a:lumMod val="75000"/>
                  </a:schemeClr>
                </a:solidFill>
              </a:rPr>
              <a:t>Concerns</a:t>
            </a:r>
          </a:p>
        </p:txBody>
      </p:sp>
      <p:sp>
        <p:nvSpPr>
          <p:cNvPr id="5" name="Content Placeholder 4">
            <a:extLst>
              <a:ext uri="{FF2B5EF4-FFF2-40B4-BE49-F238E27FC236}">
                <a16:creationId xmlns:a16="http://schemas.microsoft.com/office/drawing/2014/main" id="{681197A2-99C2-869A-D7AD-ED1CC2FA31BD}"/>
              </a:ext>
            </a:extLst>
          </p:cNvPr>
          <p:cNvSpPr>
            <a:spLocks noGrp="1"/>
          </p:cNvSpPr>
          <p:nvPr>
            <p:ph idx="1"/>
          </p:nvPr>
        </p:nvSpPr>
        <p:spPr>
          <a:xfrm>
            <a:off x="574697" y="1582091"/>
            <a:ext cx="8596668" cy="3880773"/>
          </a:xfrm>
        </p:spPr>
        <p:txBody>
          <a:bodyPr>
            <a:normAutofit fontScale="92500" lnSpcReduction="10000"/>
          </a:bodyPr>
          <a:lstStyle/>
          <a:p>
            <a:endParaRPr lang="en-US" sz="2400" dirty="0"/>
          </a:p>
          <a:p>
            <a:r>
              <a:rPr lang="en-US" sz="2400" dirty="0"/>
              <a:t>Driveway easement in place with 402 S Monaco Pkwy &amp; 440 S Monaco Pkwy</a:t>
            </a:r>
          </a:p>
          <a:p>
            <a:r>
              <a:rPr lang="en-US" sz="2400" dirty="0"/>
              <a:t>Change of use from Single Family to Religious Use</a:t>
            </a:r>
          </a:p>
          <a:p>
            <a:pPr lvl="1"/>
            <a:r>
              <a:rPr lang="en-US" sz="1800" kern="100" dirty="0">
                <a:effectLst/>
                <a:latin typeface="Verdana" panose="020B0604030504040204" pitchFamily="34" charset="0"/>
                <a:ea typeface="Calibri" panose="020F0502020204030204" pitchFamily="34" charset="0"/>
                <a:cs typeface="Times New Roman" panose="02020603050405020304" pitchFamily="18" charset="0"/>
              </a:rPr>
              <a:t>Lot size 9,220SF and zoned as S-SU-F. This property is currently for three (3) homes.</a:t>
            </a:r>
          </a:p>
          <a:p>
            <a:pPr lvl="1"/>
            <a:r>
              <a:rPr lang="en-US" sz="2000" dirty="0"/>
              <a:t>Changes the stated zoning characteristics of Winston Downs</a:t>
            </a:r>
          </a:p>
          <a:p>
            <a:pPr lvl="1"/>
            <a:r>
              <a:rPr lang="en-US" sz="2000" dirty="0"/>
              <a:t>Reduces number of single family properties in Winston Downs</a:t>
            </a:r>
          </a:p>
          <a:p>
            <a:r>
              <a:rPr lang="en-US" sz="2200" dirty="0"/>
              <a:t>If building discontinues “religious use”, it can potentially become another non-residential use.</a:t>
            </a:r>
          </a:p>
        </p:txBody>
      </p:sp>
    </p:spTree>
    <p:extLst>
      <p:ext uri="{BB962C8B-B14F-4D97-AF65-F5344CB8AC3E}">
        <p14:creationId xmlns:p14="http://schemas.microsoft.com/office/powerpoint/2010/main" val="3453399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EA1CFFF-1E1F-881A-3282-D6C5F19F3722}"/>
              </a:ext>
            </a:extLst>
          </p:cNvPr>
          <p:cNvSpPr>
            <a:spLocks noGrp="1"/>
          </p:cNvSpPr>
          <p:nvPr>
            <p:ph type="title"/>
          </p:nvPr>
        </p:nvSpPr>
        <p:spPr/>
        <p:txBody>
          <a:bodyPr/>
          <a:lstStyle/>
          <a:p>
            <a:r>
              <a:rPr lang="en-US" dirty="0"/>
              <a:t>Pros/Cons	</a:t>
            </a:r>
          </a:p>
        </p:txBody>
      </p:sp>
      <p:sp>
        <p:nvSpPr>
          <p:cNvPr id="7" name="Content Placeholder 6">
            <a:extLst>
              <a:ext uri="{FF2B5EF4-FFF2-40B4-BE49-F238E27FC236}">
                <a16:creationId xmlns:a16="http://schemas.microsoft.com/office/drawing/2014/main" id="{A306A9D6-8C19-E702-9D59-616CE62DC15A}"/>
              </a:ext>
            </a:extLst>
          </p:cNvPr>
          <p:cNvSpPr>
            <a:spLocks noGrp="1"/>
          </p:cNvSpPr>
          <p:nvPr>
            <p:ph idx="1"/>
          </p:nvPr>
        </p:nvSpPr>
        <p:spPr/>
        <p:txBody>
          <a:bodyPr>
            <a:normAutofit/>
          </a:bodyPr>
          <a:lstStyle/>
          <a:p>
            <a:r>
              <a:rPr lang="en-US" sz="2400" dirty="0"/>
              <a:t>Questions</a:t>
            </a:r>
          </a:p>
          <a:p>
            <a:r>
              <a:rPr lang="en-US" sz="2400" dirty="0"/>
              <a:t>Comments</a:t>
            </a:r>
          </a:p>
          <a:p>
            <a:r>
              <a:rPr lang="en-US" sz="2400" dirty="0"/>
              <a:t>Concerns</a:t>
            </a:r>
          </a:p>
        </p:txBody>
      </p:sp>
    </p:spTree>
    <p:extLst>
      <p:ext uri="{BB962C8B-B14F-4D97-AF65-F5344CB8AC3E}">
        <p14:creationId xmlns:p14="http://schemas.microsoft.com/office/powerpoint/2010/main" val="2928496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8A6E19-1095-170D-7622-69775EB8F220}"/>
              </a:ext>
            </a:extLst>
          </p:cNvPr>
          <p:cNvSpPr>
            <a:spLocks noGrp="1"/>
          </p:cNvSpPr>
          <p:nvPr>
            <p:ph type="title"/>
          </p:nvPr>
        </p:nvSpPr>
        <p:spPr/>
        <p:txBody>
          <a:bodyPr/>
          <a:lstStyle/>
          <a:p>
            <a:r>
              <a:rPr lang="en-US" dirty="0"/>
              <a:t>Addendum-Things to consider</a:t>
            </a:r>
          </a:p>
        </p:txBody>
      </p:sp>
      <p:sp>
        <p:nvSpPr>
          <p:cNvPr id="5" name="Content Placeholder 4">
            <a:extLst>
              <a:ext uri="{FF2B5EF4-FFF2-40B4-BE49-F238E27FC236}">
                <a16:creationId xmlns:a16="http://schemas.microsoft.com/office/drawing/2014/main" id="{3B424A67-D224-AE7E-3C4D-3D8CECC88B95}"/>
              </a:ext>
            </a:extLst>
          </p:cNvPr>
          <p:cNvSpPr>
            <a:spLocks noGrp="1"/>
          </p:cNvSpPr>
          <p:nvPr>
            <p:ph idx="1"/>
          </p:nvPr>
        </p:nvSpPr>
        <p:spPr/>
        <p:txBody>
          <a:bodyPr/>
          <a:lstStyle/>
          <a:p>
            <a:r>
              <a:rPr lang="en-US" dirty="0"/>
              <a:t>Euclidian zoning to Form Base done in last Zoning Code updates</a:t>
            </a:r>
          </a:p>
          <a:p>
            <a:r>
              <a:rPr lang="en-US" b="0" i="0" dirty="0">
                <a:solidFill>
                  <a:srgbClr val="202124"/>
                </a:solidFill>
                <a:effectLst/>
                <a:latin typeface="Google Sans"/>
              </a:rPr>
              <a:t>Euclidean zoning is </a:t>
            </a:r>
            <a:r>
              <a:rPr lang="en-US" b="0" i="0" dirty="0">
                <a:solidFill>
                  <a:srgbClr val="040C28"/>
                </a:solidFill>
                <a:effectLst/>
                <a:latin typeface="Google Sans"/>
              </a:rPr>
              <a:t>a type of zoning that only allows one kind of land use per zone</a:t>
            </a:r>
            <a:endParaRPr lang="en-US" dirty="0"/>
          </a:p>
          <a:p>
            <a:r>
              <a:rPr lang="en-US" dirty="0"/>
              <a:t>Lot size 9,220 and zoned as S-SU-F</a:t>
            </a:r>
          </a:p>
          <a:p>
            <a:r>
              <a:rPr lang="en-US" dirty="0"/>
              <a:t>ADU’s are permitted in the Near SE Area Plan – requires Zoning Change</a:t>
            </a:r>
          </a:p>
          <a:p>
            <a:r>
              <a:rPr lang="en-US" dirty="0"/>
              <a:t>Any property can use their home for STR- requires City license</a:t>
            </a:r>
          </a:p>
          <a:p>
            <a:r>
              <a:rPr lang="en-US" dirty="0"/>
              <a:t>Duplex’s permitted as long as attached to </a:t>
            </a:r>
            <a:r>
              <a:rPr lang="en-US"/>
              <a:t>existing structure.</a:t>
            </a:r>
          </a:p>
          <a:p>
            <a:endParaRPr lang="en-US" dirty="0"/>
          </a:p>
        </p:txBody>
      </p:sp>
    </p:spTree>
    <p:extLst>
      <p:ext uri="{BB962C8B-B14F-4D97-AF65-F5344CB8AC3E}">
        <p14:creationId xmlns:p14="http://schemas.microsoft.com/office/powerpoint/2010/main" val="269808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A9FE1-DA30-3866-56B8-AE8E59D4CF3E}"/>
              </a:ext>
            </a:extLst>
          </p:cNvPr>
          <p:cNvSpPr>
            <a:spLocks noGrp="1"/>
          </p:cNvSpPr>
          <p:nvPr>
            <p:ph type="title"/>
          </p:nvPr>
        </p:nvSpPr>
        <p:spPr/>
        <p:txBody>
          <a:bodyPr/>
          <a:lstStyle/>
          <a:p>
            <a:r>
              <a:rPr lang="en-US" b="1" dirty="0">
                <a:solidFill>
                  <a:schemeClr val="accent2">
                    <a:lumMod val="75000"/>
                  </a:schemeClr>
                </a:solidFill>
              </a:rPr>
              <a:t>Two Possible Changes</a:t>
            </a:r>
          </a:p>
        </p:txBody>
      </p:sp>
      <p:sp>
        <p:nvSpPr>
          <p:cNvPr id="3" name="Content Placeholder 2">
            <a:extLst>
              <a:ext uri="{FF2B5EF4-FFF2-40B4-BE49-F238E27FC236}">
                <a16:creationId xmlns:a16="http://schemas.microsoft.com/office/drawing/2014/main" id="{5FBE30CC-40FD-FEC4-6F0A-B2725252987B}"/>
              </a:ext>
            </a:extLst>
          </p:cNvPr>
          <p:cNvSpPr>
            <a:spLocks noGrp="1"/>
          </p:cNvSpPr>
          <p:nvPr>
            <p:ph idx="1"/>
          </p:nvPr>
        </p:nvSpPr>
        <p:spPr/>
        <p:txBody>
          <a:bodyPr>
            <a:normAutofit/>
          </a:bodyPr>
          <a:lstStyle/>
          <a:p>
            <a:pPr marL="514350" indent="-514350">
              <a:buFont typeface="+mj-lt"/>
              <a:buAutoNum type="arabicPeriod"/>
            </a:pPr>
            <a:r>
              <a:rPr lang="en-US" sz="2800" b="1" dirty="0"/>
              <a:t>ADU at 6750 E. Exposition</a:t>
            </a:r>
          </a:p>
          <a:p>
            <a:pPr marL="514350" indent="-514350">
              <a:buFont typeface="+mj-lt"/>
              <a:buAutoNum type="arabicPeriod"/>
            </a:pPr>
            <a:r>
              <a:rPr lang="en-US" sz="2800" b="1" dirty="0"/>
              <a:t>Vacant lot at 6550 E Dakota Ave </a:t>
            </a:r>
          </a:p>
          <a:p>
            <a:pPr marL="800100" lvl="2" indent="0">
              <a:buNone/>
            </a:pPr>
            <a:r>
              <a:rPr lang="en-US" sz="2800" b="1" dirty="0"/>
              <a:t>(Lot was formerly 400 S Monaco Pkwy)</a:t>
            </a:r>
          </a:p>
        </p:txBody>
      </p:sp>
    </p:spTree>
    <p:extLst>
      <p:ext uri="{BB962C8B-B14F-4D97-AF65-F5344CB8AC3E}">
        <p14:creationId xmlns:p14="http://schemas.microsoft.com/office/powerpoint/2010/main" val="2824524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A270BB4-A4F0-14F5-5E12-32B55B93F366}"/>
              </a:ext>
            </a:extLst>
          </p:cNvPr>
          <p:cNvSpPr>
            <a:spLocks noGrp="1"/>
          </p:cNvSpPr>
          <p:nvPr>
            <p:ph type="title"/>
          </p:nvPr>
        </p:nvSpPr>
        <p:spPr>
          <a:xfrm>
            <a:off x="466531" y="2822165"/>
            <a:ext cx="9619235" cy="1826581"/>
          </a:xfrm>
        </p:spPr>
        <p:txBody>
          <a:bodyPr/>
          <a:lstStyle/>
          <a:p>
            <a:pPr algn="ctr"/>
            <a:r>
              <a:rPr lang="en-US" dirty="0">
                <a:solidFill>
                  <a:schemeClr val="accent2">
                    <a:lumMod val="75000"/>
                  </a:schemeClr>
                </a:solidFill>
              </a:rPr>
              <a:t>Property located at 6750 E. Exposition seeks zoning change</a:t>
            </a:r>
          </a:p>
        </p:txBody>
      </p:sp>
      <p:sp>
        <p:nvSpPr>
          <p:cNvPr id="7" name="Text Placeholder 6">
            <a:extLst>
              <a:ext uri="{FF2B5EF4-FFF2-40B4-BE49-F238E27FC236}">
                <a16:creationId xmlns:a16="http://schemas.microsoft.com/office/drawing/2014/main" id="{45CF6DC5-0663-1221-52A4-B15B16B88197}"/>
              </a:ext>
            </a:extLst>
          </p:cNvPr>
          <p:cNvSpPr>
            <a:spLocks noGrp="1"/>
          </p:cNvSpPr>
          <p:nvPr>
            <p:ph type="body" idx="1"/>
          </p:nvPr>
        </p:nvSpPr>
        <p:spPr/>
        <p:txBody>
          <a:bodyPr>
            <a:normAutofit fontScale="92500" lnSpcReduction="10000"/>
          </a:bodyPr>
          <a:lstStyle/>
          <a:p>
            <a:endParaRPr lang="en-US" dirty="0"/>
          </a:p>
          <a:p>
            <a:r>
              <a:rPr lang="en-US" sz="2800" dirty="0"/>
              <a:t>History overview and comments from homeowner</a:t>
            </a:r>
          </a:p>
        </p:txBody>
      </p:sp>
    </p:spTree>
    <p:extLst>
      <p:ext uri="{BB962C8B-B14F-4D97-AF65-F5344CB8AC3E}">
        <p14:creationId xmlns:p14="http://schemas.microsoft.com/office/powerpoint/2010/main" val="4088388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58E50-AC41-961E-72AA-F1D8FED3255E}"/>
              </a:ext>
            </a:extLst>
          </p:cNvPr>
          <p:cNvSpPr>
            <a:spLocks noGrp="1"/>
          </p:cNvSpPr>
          <p:nvPr>
            <p:ph type="title"/>
          </p:nvPr>
        </p:nvSpPr>
        <p:spPr/>
        <p:txBody>
          <a:bodyPr/>
          <a:lstStyle/>
          <a:p>
            <a:r>
              <a:rPr lang="en-US" dirty="0">
                <a:solidFill>
                  <a:schemeClr val="accent2">
                    <a:lumMod val="75000"/>
                  </a:schemeClr>
                </a:solidFill>
              </a:rPr>
              <a:t>6750 E. Exposition Ave.</a:t>
            </a:r>
          </a:p>
        </p:txBody>
      </p:sp>
      <p:sp>
        <p:nvSpPr>
          <p:cNvPr id="3" name="Content Placeholder 2">
            <a:extLst>
              <a:ext uri="{FF2B5EF4-FFF2-40B4-BE49-F238E27FC236}">
                <a16:creationId xmlns:a16="http://schemas.microsoft.com/office/drawing/2014/main" id="{E790CFA1-C0DD-5E8F-0F55-5242ED06F3EE}"/>
              </a:ext>
            </a:extLst>
          </p:cNvPr>
          <p:cNvSpPr>
            <a:spLocks noGrp="1"/>
          </p:cNvSpPr>
          <p:nvPr>
            <p:ph idx="1"/>
          </p:nvPr>
        </p:nvSpPr>
        <p:spPr>
          <a:xfrm>
            <a:off x="677333" y="1647406"/>
            <a:ext cx="8970519" cy="4324186"/>
          </a:xfrm>
        </p:spPr>
        <p:txBody>
          <a:bodyPr>
            <a:normAutofit/>
          </a:bodyPr>
          <a:lstStyle/>
          <a:p>
            <a:pPr algn="l"/>
            <a:r>
              <a:rPr lang="en-US" dirty="0"/>
              <a:t>House addition was completed in 2020. The </a:t>
            </a:r>
            <a:r>
              <a:rPr lang="en-US" b="0" i="0" dirty="0">
                <a:solidFill>
                  <a:srgbClr val="222222"/>
                </a:solidFill>
                <a:effectLst/>
                <a:latin typeface="Arial" panose="020B0604020202020204" pitchFamily="34" charset="0"/>
              </a:rPr>
              <a:t>Residential Plan Review Supervisor confirmed 6750 Exposition Ave as a Single Dwelling Unit, w/ complete second kitchen, per 2010 DZC.</a:t>
            </a:r>
          </a:p>
          <a:p>
            <a:pPr algn="l"/>
            <a:r>
              <a:rPr lang="en-US" b="0" i="0" dirty="0">
                <a:solidFill>
                  <a:srgbClr val="222222"/>
                </a:solidFill>
                <a:effectLst/>
                <a:latin typeface="Arial" panose="020B0604020202020204" pitchFamily="34" charset="0"/>
              </a:rPr>
              <a:t>The BOA granted a variance and stamped, approved the plan set for an Attached Garage forward of Primary Front Façade and a 2</a:t>
            </a:r>
            <a:r>
              <a:rPr lang="en-US" b="0" i="0" baseline="30000" dirty="0">
                <a:solidFill>
                  <a:srgbClr val="222222"/>
                </a:solidFill>
                <a:effectLst/>
                <a:latin typeface="Arial" panose="020B0604020202020204" pitchFamily="34" charset="0"/>
              </a:rPr>
              <a:t>nd</a:t>
            </a:r>
            <a:r>
              <a:rPr lang="en-US" b="0" i="0" dirty="0">
                <a:solidFill>
                  <a:srgbClr val="222222"/>
                </a:solidFill>
                <a:effectLst/>
                <a:latin typeface="Arial" panose="020B0604020202020204" pitchFamily="34" charset="0"/>
              </a:rPr>
              <a:t> Story primary street setback encroachment. </a:t>
            </a:r>
          </a:p>
          <a:p>
            <a:pPr algn="l"/>
            <a:r>
              <a:rPr lang="en-US" b="0" i="0" dirty="0">
                <a:solidFill>
                  <a:srgbClr val="222222"/>
                </a:solidFill>
                <a:effectLst/>
                <a:latin typeface="Arial" panose="020B0604020202020204" pitchFamily="34" charset="0"/>
              </a:rPr>
              <a:t>The plan set also included the modifications for Single Dwelling Unit, w/ complete second kitchen, overall height modification and electric vehicle charger which complied with DZC.</a:t>
            </a:r>
          </a:p>
          <a:p>
            <a:pPr algn="l"/>
            <a:r>
              <a:rPr lang="en-US" dirty="0">
                <a:solidFill>
                  <a:srgbClr val="222222"/>
                </a:solidFill>
                <a:latin typeface="Arial" panose="020B0604020202020204" pitchFamily="34" charset="0"/>
              </a:rPr>
              <a:t>The home has been used as a short term rental </a:t>
            </a:r>
            <a:endParaRPr lang="en-US" b="0" i="0" dirty="0">
              <a:solidFill>
                <a:srgbClr val="222222"/>
              </a:solidFill>
              <a:effectLst/>
              <a:latin typeface="Arial" panose="020B0604020202020204" pitchFamily="34" charset="0"/>
            </a:endParaRPr>
          </a:p>
          <a:p>
            <a:pPr algn="l"/>
            <a:r>
              <a:rPr lang="en-US" dirty="0">
                <a:solidFill>
                  <a:srgbClr val="222222"/>
                </a:solidFill>
                <a:latin typeface="Arial" panose="020B0604020202020204" pitchFamily="34" charset="0"/>
              </a:rPr>
              <a:t>Currently, the home is seeking zoning change to ADU.</a:t>
            </a:r>
            <a:endParaRPr lang="en-US" dirty="0"/>
          </a:p>
          <a:p>
            <a:pPr marL="457200" lvl="1" indent="0">
              <a:buNone/>
            </a:pPr>
            <a:endParaRPr lang="en-US" dirty="0"/>
          </a:p>
          <a:p>
            <a:pPr marL="57150" indent="0">
              <a:buNone/>
            </a:pPr>
            <a:endParaRPr lang="en-US" dirty="0"/>
          </a:p>
        </p:txBody>
      </p:sp>
    </p:spTree>
    <p:extLst>
      <p:ext uri="{BB962C8B-B14F-4D97-AF65-F5344CB8AC3E}">
        <p14:creationId xmlns:p14="http://schemas.microsoft.com/office/powerpoint/2010/main" val="3650349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7CE3B-017F-2469-B87B-FF59240850E3}"/>
              </a:ext>
            </a:extLst>
          </p:cNvPr>
          <p:cNvSpPr>
            <a:spLocks noGrp="1"/>
          </p:cNvSpPr>
          <p:nvPr>
            <p:ph type="title"/>
          </p:nvPr>
        </p:nvSpPr>
        <p:spPr/>
        <p:txBody>
          <a:bodyPr/>
          <a:lstStyle/>
          <a:p>
            <a:r>
              <a:rPr lang="en-US" dirty="0">
                <a:solidFill>
                  <a:schemeClr val="accent2">
                    <a:lumMod val="75000"/>
                  </a:schemeClr>
                </a:solidFill>
              </a:rPr>
              <a:t>Emailed comments from CW Amanda Sawyer</a:t>
            </a:r>
          </a:p>
        </p:txBody>
      </p:sp>
      <p:sp>
        <p:nvSpPr>
          <p:cNvPr id="3" name="Content Placeholder 2">
            <a:extLst>
              <a:ext uri="{FF2B5EF4-FFF2-40B4-BE49-F238E27FC236}">
                <a16:creationId xmlns:a16="http://schemas.microsoft.com/office/drawing/2014/main" id="{E0C89E38-A08F-D84A-E760-CA16D97769F7}"/>
              </a:ext>
            </a:extLst>
          </p:cNvPr>
          <p:cNvSpPr>
            <a:spLocks noGrp="1"/>
          </p:cNvSpPr>
          <p:nvPr>
            <p:ph idx="1"/>
          </p:nvPr>
        </p:nvSpPr>
        <p:spPr>
          <a:xfrm>
            <a:off x="677334" y="1806026"/>
            <a:ext cx="8596668" cy="4305525"/>
          </a:xfrm>
        </p:spPr>
        <p:txBody>
          <a:bodyPr>
            <a:normAutofit fontScale="92500" lnSpcReduction="10000"/>
          </a:bodyPr>
          <a:lstStyle/>
          <a:p>
            <a:pPr algn="l"/>
            <a:r>
              <a:rPr lang="en-US" b="0" i="0" dirty="0">
                <a:solidFill>
                  <a:srgbClr val="222222"/>
                </a:solidFill>
                <a:effectLst/>
                <a:latin typeface="Arial" panose="020B0604020202020204" pitchFamily="34" charset="0"/>
              </a:rPr>
              <a:t>“Any homeowner in Denver can apply to rezone their individual property to allow for an ADU, and this property owner is doing that. It seems they are attempting to come into compliance with the zoning code since they already built the structure.</a:t>
            </a:r>
          </a:p>
          <a:p>
            <a:pPr algn="l"/>
            <a:r>
              <a:rPr lang="en-US" b="0" i="0" dirty="0">
                <a:solidFill>
                  <a:srgbClr val="222222"/>
                </a:solidFill>
                <a:effectLst/>
                <a:latin typeface="Arial" panose="020B0604020202020204" pitchFamily="34" charset="0"/>
              </a:rPr>
              <a:t>Additionally, any homeowner can use their home as a short term rental/STR whether they have an accessory dwelling unit or not - as long as they are licensed through our department of Excise and Licenses.  </a:t>
            </a:r>
            <a:endParaRPr lang="en-US" b="0" i="0" dirty="0">
              <a:solidFill>
                <a:srgbClr val="222222"/>
              </a:solidFill>
              <a:effectLst/>
              <a:highlight>
                <a:srgbClr val="FFFF00"/>
              </a:highlight>
              <a:latin typeface="Arial" panose="020B0604020202020204" pitchFamily="34" charset="0"/>
            </a:endParaRPr>
          </a:p>
          <a:p>
            <a:pPr algn="l"/>
            <a:r>
              <a:rPr lang="en-US" b="0" i="0" dirty="0">
                <a:solidFill>
                  <a:srgbClr val="222222"/>
                </a:solidFill>
                <a:effectLst/>
                <a:latin typeface="Arial" panose="020B0604020202020204" pitchFamily="34" charset="0"/>
              </a:rPr>
              <a:t>The history. The NIS inspectors who took a look at the property said that the presence of an internal door that separated the addition from the other living space is what made the new space an ADU instead of a home addition. </a:t>
            </a:r>
          </a:p>
          <a:p>
            <a:pPr algn="l"/>
            <a:r>
              <a:rPr lang="en-US" b="0" i="0" dirty="0">
                <a:solidFill>
                  <a:srgbClr val="222222"/>
                </a:solidFill>
                <a:effectLst/>
                <a:latin typeface="Arial" panose="020B0604020202020204" pitchFamily="34" charset="0"/>
              </a:rPr>
              <a:t>The homeowner removed the door and that is how they came into compliance with the zoning code previously. </a:t>
            </a:r>
          </a:p>
          <a:p>
            <a:pPr algn="l"/>
            <a:r>
              <a:rPr lang="en-US" b="0" i="0" dirty="0">
                <a:solidFill>
                  <a:srgbClr val="222222"/>
                </a:solidFill>
                <a:effectLst/>
                <a:latin typeface="Arial" panose="020B0604020202020204" pitchFamily="34" charset="0"/>
              </a:rPr>
              <a:t>I believe the homeowner would like to put the door back up to separate their short term rental space from the rest of the home. Putting the door back up would technically make the addition space an ADU under our zoning code – and they don’t have the zoning for that – which is why they would like to rezone.”</a:t>
            </a:r>
          </a:p>
          <a:p>
            <a:endParaRPr lang="en-US" dirty="0"/>
          </a:p>
        </p:txBody>
      </p:sp>
    </p:spTree>
    <p:extLst>
      <p:ext uri="{BB962C8B-B14F-4D97-AF65-F5344CB8AC3E}">
        <p14:creationId xmlns:p14="http://schemas.microsoft.com/office/powerpoint/2010/main" val="93521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9D8D12A-B5A0-F4DD-9F1E-6C53ECEDCC70}"/>
              </a:ext>
            </a:extLst>
          </p:cNvPr>
          <p:cNvSpPr>
            <a:spLocks noGrp="1"/>
          </p:cNvSpPr>
          <p:nvPr>
            <p:ph type="title"/>
          </p:nvPr>
        </p:nvSpPr>
        <p:spPr/>
        <p:txBody>
          <a:bodyPr/>
          <a:lstStyle/>
          <a:p>
            <a:r>
              <a:rPr lang="en-US" dirty="0"/>
              <a:t>Pros / Cons for ADU</a:t>
            </a:r>
          </a:p>
        </p:txBody>
      </p:sp>
      <p:sp>
        <p:nvSpPr>
          <p:cNvPr id="7" name="Content Placeholder 6">
            <a:extLst>
              <a:ext uri="{FF2B5EF4-FFF2-40B4-BE49-F238E27FC236}">
                <a16:creationId xmlns:a16="http://schemas.microsoft.com/office/drawing/2014/main" id="{7CAD7E42-7BE1-ED90-9B0F-B8F53F480CB7}"/>
              </a:ext>
            </a:extLst>
          </p:cNvPr>
          <p:cNvSpPr>
            <a:spLocks noGrp="1"/>
          </p:cNvSpPr>
          <p:nvPr>
            <p:ph idx="1"/>
          </p:nvPr>
        </p:nvSpPr>
        <p:spPr/>
        <p:txBody>
          <a:bodyPr>
            <a:normAutofit/>
          </a:bodyPr>
          <a:lstStyle/>
          <a:p>
            <a:r>
              <a:rPr lang="en-US" sz="2400" dirty="0"/>
              <a:t>Questions</a:t>
            </a:r>
          </a:p>
          <a:p>
            <a:r>
              <a:rPr lang="en-US" sz="2400" dirty="0"/>
              <a:t>Concerns</a:t>
            </a:r>
          </a:p>
          <a:p>
            <a:r>
              <a:rPr lang="en-US" sz="2400" dirty="0"/>
              <a:t>Comments</a:t>
            </a:r>
          </a:p>
        </p:txBody>
      </p:sp>
    </p:spTree>
    <p:extLst>
      <p:ext uri="{BB962C8B-B14F-4D97-AF65-F5344CB8AC3E}">
        <p14:creationId xmlns:p14="http://schemas.microsoft.com/office/powerpoint/2010/main" val="1799444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E8BB-BD49-EBCD-F6C7-547DC0ADA7B3}"/>
              </a:ext>
            </a:extLst>
          </p:cNvPr>
          <p:cNvSpPr>
            <a:spLocks noGrp="1"/>
          </p:cNvSpPr>
          <p:nvPr>
            <p:ph type="title"/>
          </p:nvPr>
        </p:nvSpPr>
        <p:spPr>
          <a:xfrm>
            <a:off x="612021" y="2141030"/>
            <a:ext cx="8596668" cy="1826581"/>
          </a:xfrm>
        </p:spPr>
        <p:txBody>
          <a:bodyPr/>
          <a:lstStyle/>
          <a:p>
            <a:pPr algn="ctr"/>
            <a:r>
              <a:rPr lang="en-US" dirty="0">
                <a:solidFill>
                  <a:schemeClr val="accent2">
                    <a:lumMod val="75000"/>
                  </a:schemeClr>
                </a:solidFill>
              </a:rPr>
              <a:t>KBY Property 6550 E Dakota Ave</a:t>
            </a:r>
          </a:p>
        </p:txBody>
      </p:sp>
      <p:sp>
        <p:nvSpPr>
          <p:cNvPr id="3" name="Text Placeholder 2">
            <a:extLst>
              <a:ext uri="{FF2B5EF4-FFF2-40B4-BE49-F238E27FC236}">
                <a16:creationId xmlns:a16="http://schemas.microsoft.com/office/drawing/2014/main" id="{20F46417-DA43-8DE5-EB08-A5158A297772}"/>
              </a:ext>
            </a:extLst>
          </p:cNvPr>
          <p:cNvSpPr>
            <a:spLocks noGrp="1"/>
          </p:cNvSpPr>
          <p:nvPr>
            <p:ph type="body" idx="1"/>
          </p:nvPr>
        </p:nvSpPr>
        <p:spPr>
          <a:xfrm>
            <a:off x="742649" y="3967611"/>
            <a:ext cx="8596668" cy="860400"/>
          </a:xfrm>
        </p:spPr>
        <p:txBody>
          <a:bodyPr>
            <a:normAutofit/>
          </a:bodyPr>
          <a:lstStyle/>
          <a:p>
            <a:pPr algn="ctr"/>
            <a:r>
              <a:rPr lang="en-US" sz="2400" dirty="0"/>
              <a:t>Property to become an Orthodox Synagogue</a:t>
            </a:r>
          </a:p>
        </p:txBody>
      </p:sp>
    </p:spTree>
    <p:extLst>
      <p:ext uri="{BB962C8B-B14F-4D97-AF65-F5344CB8AC3E}">
        <p14:creationId xmlns:p14="http://schemas.microsoft.com/office/powerpoint/2010/main" val="143815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153E7EE-F37E-6AF8-D7F3-6B8C2123B921}"/>
              </a:ext>
            </a:extLst>
          </p:cNvPr>
          <p:cNvPicPr>
            <a:picLocks noChangeAspect="1"/>
          </p:cNvPicPr>
          <p:nvPr/>
        </p:nvPicPr>
        <p:blipFill>
          <a:blip r:embed="rId2"/>
          <a:stretch>
            <a:fillRect/>
          </a:stretch>
        </p:blipFill>
        <p:spPr>
          <a:xfrm>
            <a:off x="1738604" y="1397257"/>
            <a:ext cx="7013510" cy="5260133"/>
          </a:xfrm>
          <a:prstGeom prst="rect">
            <a:avLst/>
          </a:prstGeom>
        </p:spPr>
      </p:pic>
      <p:sp>
        <p:nvSpPr>
          <p:cNvPr id="4" name="Title 3">
            <a:extLst>
              <a:ext uri="{FF2B5EF4-FFF2-40B4-BE49-F238E27FC236}">
                <a16:creationId xmlns:a16="http://schemas.microsoft.com/office/drawing/2014/main" id="{B05DD537-7FCC-7010-BEBC-1FD4761E038F}"/>
              </a:ext>
            </a:extLst>
          </p:cNvPr>
          <p:cNvSpPr>
            <a:spLocks noGrp="1"/>
          </p:cNvSpPr>
          <p:nvPr>
            <p:ph type="title"/>
          </p:nvPr>
        </p:nvSpPr>
        <p:spPr/>
        <p:txBody>
          <a:bodyPr/>
          <a:lstStyle/>
          <a:p>
            <a:r>
              <a:rPr lang="en-US" dirty="0">
                <a:solidFill>
                  <a:schemeClr val="accent2">
                    <a:lumMod val="75000"/>
                  </a:schemeClr>
                </a:solidFill>
              </a:rPr>
              <a:t>6550 E Dakota Ave today</a:t>
            </a:r>
          </a:p>
        </p:txBody>
      </p:sp>
    </p:spTree>
    <p:extLst>
      <p:ext uri="{BB962C8B-B14F-4D97-AF65-F5344CB8AC3E}">
        <p14:creationId xmlns:p14="http://schemas.microsoft.com/office/powerpoint/2010/main" val="986180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B88EF0-8C04-4F04-99DA-4D5F56638E82}"/>
              </a:ext>
            </a:extLst>
          </p:cNvPr>
          <p:cNvSpPr>
            <a:spLocks noGrp="1"/>
          </p:cNvSpPr>
          <p:nvPr>
            <p:ph type="title"/>
          </p:nvPr>
        </p:nvSpPr>
        <p:spPr/>
        <p:txBody>
          <a:bodyPr/>
          <a:lstStyle/>
          <a:p>
            <a:r>
              <a:rPr lang="en-US" dirty="0">
                <a:solidFill>
                  <a:schemeClr val="accent2">
                    <a:lumMod val="75000"/>
                  </a:schemeClr>
                </a:solidFill>
              </a:rPr>
              <a:t>Reminder of the zoning code</a:t>
            </a:r>
          </a:p>
        </p:txBody>
      </p:sp>
      <p:pic>
        <p:nvPicPr>
          <p:cNvPr id="6" name="Picture 5">
            <a:extLst>
              <a:ext uri="{FF2B5EF4-FFF2-40B4-BE49-F238E27FC236}">
                <a16:creationId xmlns:a16="http://schemas.microsoft.com/office/drawing/2014/main" id="{CA6E05BB-1C62-9172-5181-A024B1CD054B}"/>
              </a:ext>
            </a:extLst>
          </p:cNvPr>
          <p:cNvPicPr>
            <a:picLocks noChangeAspect="1"/>
          </p:cNvPicPr>
          <p:nvPr/>
        </p:nvPicPr>
        <p:blipFill>
          <a:blip r:embed="rId2"/>
          <a:stretch>
            <a:fillRect/>
          </a:stretch>
        </p:blipFill>
        <p:spPr>
          <a:xfrm>
            <a:off x="579880" y="1449258"/>
            <a:ext cx="8791575" cy="4988864"/>
          </a:xfrm>
          <a:prstGeom prst="rect">
            <a:avLst/>
          </a:prstGeom>
        </p:spPr>
      </p:pic>
    </p:spTree>
    <p:extLst>
      <p:ext uri="{BB962C8B-B14F-4D97-AF65-F5344CB8AC3E}">
        <p14:creationId xmlns:p14="http://schemas.microsoft.com/office/powerpoint/2010/main" val="170178901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2112</TotalTime>
  <Words>752</Words>
  <Application>Microsoft Office PowerPoint</Application>
  <PresentationFormat>Widescreen</PresentationFormat>
  <Paragraphs>72</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Google Sans</vt:lpstr>
      <vt:lpstr>Trebuchet MS</vt:lpstr>
      <vt:lpstr>Verdana</vt:lpstr>
      <vt:lpstr>Wingdings 3</vt:lpstr>
      <vt:lpstr>Facet</vt:lpstr>
      <vt:lpstr>Winston Downs Community Association/WDCA</vt:lpstr>
      <vt:lpstr>Two Possible Changes</vt:lpstr>
      <vt:lpstr>Property located at 6750 E. Exposition seeks zoning change</vt:lpstr>
      <vt:lpstr>6750 E. Exposition Ave.</vt:lpstr>
      <vt:lpstr>Emailed comments from CW Amanda Sawyer</vt:lpstr>
      <vt:lpstr>Pros / Cons for ADU</vt:lpstr>
      <vt:lpstr>KBY Property 6550 E Dakota Ave</vt:lpstr>
      <vt:lpstr>6550 E Dakota Ave today</vt:lpstr>
      <vt:lpstr>Reminder of the zoning code</vt:lpstr>
      <vt:lpstr>Structure concepts</vt:lpstr>
      <vt:lpstr>Key Points</vt:lpstr>
      <vt:lpstr>Concerns</vt:lpstr>
      <vt:lpstr>Concerns</vt:lpstr>
      <vt:lpstr>Pros/Cons </vt:lpstr>
      <vt:lpstr>Addendum-Things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Winston Downs Community Association/WDCA</dc:title>
  <dc:creator>EJ LORIMER</dc:creator>
  <cp:lastModifiedBy>EJ LORIMER</cp:lastModifiedBy>
  <cp:revision>23</cp:revision>
  <dcterms:created xsi:type="dcterms:W3CDTF">2023-11-08T21:09:54Z</dcterms:created>
  <dcterms:modified xsi:type="dcterms:W3CDTF">2023-11-17T02:31:54Z</dcterms:modified>
</cp:coreProperties>
</file>