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4" r:id="rId4"/>
    <p:sldId id="274" r:id="rId5"/>
    <p:sldId id="265" r:id="rId6"/>
    <p:sldId id="258" r:id="rId7"/>
    <p:sldId id="267" r:id="rId8"/>
    <p:sldId id="266" r:id="rId9"/>
    <p:sldId id="268" r:id="rId10"/>
    <p:sldId id="260" r:id="rId11"/>
    <p:sldId id="270" r:id="rId12"/>
    <p:sldId id="271" r:id="rId13"/>
    <p:sldId id="272" r:id="rId14"/>
    <p:sldId id="261" r:id="rId15"/>
    <p:sldId id="273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343E7BA-3DAE-4D6F-3E2F-894B122E25A5}" name="Sydney Provan" initials="SP" userId="S::s.provan@fehrandpeers.com::14ab7fd9-abe5-483b-ba0b-4b5ddc3a9d2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1F65"/>
    <a:srgbClr val="4E44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3" autoAdjust="0"/>
    <p:restoredTop sz="94692"/>
  </p:normalViewPr>
  <p:slideViewPr>
    <p:cSldViewPr snapToGrid="0" snapToObjects="1" showGuides="1">
      <p:cViewPr varScale="1">
        <p:scale>
          <a:sx n="104" d="100"/>
          <a:sy n="104" d="100"/>
        </p:scale>
        <p:origin x="47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1BF05-552B-9944-935E-4EA98D3C2192}" type="datetimeFigureOut">
              <a:rPr lang="en-US" smtClean="0"/>
              <a:t>2/16/2024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FD549-9E9E-CF40-89E5-904E7D04C4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092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FD549-9E9E-CF40-89E5-904E7D04C4F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647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The most effective traffic calming efforts entail measures from all 3 E’s; All traffic control treatments have varying levels of effectiveness, maintenance costs, and downsides.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FD549-9E9E-CF40-89E5-904E7D04C4F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172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/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5D717B-56C8-0F0D-4884-5E126BD81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6" t="606" r="481" b="481"/>
          <a:stretch/>
        </p:blipFill>
        <p:spPr>
          <a:xfrm>
            <a:off x="0" y="1555"/>
            <a:ext cx="12192000" cy="68548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AC5A0C-D3AB-D96A-43D8-79037FBE80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7382" y="356048"/>
            <a:ext cx="10691402" cy="1827489"/>
          </a:xfrm>
        </p:spPr>
        <p:txBody>
          <a:bodyPr anchor="b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982BA5-C119-9ED6-D436-0E723A31E3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7382" y="2235090"/>
            <a:ext cx="10691402" cy="576451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3B439A-42E2-A4D6-C37B-9F114079ED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25023" y="4175489"/>
            <a:ext cx="4448090" cy="180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6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1CEDA-2880-0912-1BAD-E6071901E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0BDA7-61E6-1356-3397-29D8EF8B312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16FA3E-446E-D538-B249-B5885580DB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1894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482C15-E095-722B-FC24-CBD752B3798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106130-03BB-F383-AB58-3B8BF5C939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1894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B58428-0537-AEA0-5E90-FFAB35C67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3653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13117-3178-0636-6F82-8CA99B6BA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48B7-E2B1-E94A-BDBA-4BE51F7E2B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3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93A3D-B069-39E8-90FC-29C73F3C8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B4876A-EFD0-CFBE-6E62-8BD7E343B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3653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77215B-ECFD-F814-A513-70814D835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48B7-E2B1-E94A-BDBA-4BE51F7E2B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42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gradient background">
    <p:bg>
      <p:bgPr>
        <a:gradFill>
          <a:gsLst>
            <a:gs pos="54000">
              <a:schemeClr val="accent6">
                <a:alpha val="0"/>
              </a:schemeClr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C9B719-8073-2647-2F7A-41C176F84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3653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F0FD1-E7B1-253B-2BAC-A8F188AB8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48B7-E2B1-E94A-BDBA-4BE51F7E2B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69A7F72-7EA0-D6A9-FD0A-5E383923A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4B7987-AAA5-4DA5-239A-A77ECD85DAB7}"/>
              </a:ext>
            </a:extLst>
          </p:cNvPr>
          <p:cNvSpPr/>
          <p:nvPr userDrawn="1"/>
        </p:nvSpPr>
        <p:spPr>
          <a:xfrm>
            <a:off x="0" y="5943600"/>
            <a:ext cx="282518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4A2008-F007-D732-560B-155047EACD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8271" y="6177989"/>
            <a:ext cx="1531236" cy="44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06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858CC-7B7D-DF56-34BD-14CA4C294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39A7E-A3EA-5D87-55EE-F7039A92B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0"/>
            <a:ext cx="6172200" cy="50733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7B4DD-FA7F-6458-7EDF-504C3628E1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4731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504046-C4E5-FA4D-6FA1-15A16B135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3653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4A1961-9007-ACA9-3A9E-FCD09B185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48B7-E2B1-E94A-BDBA-4BE51F7E2B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53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5D717B-56C8-0F0D-4884-5E126BD81E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AC5A0C-D3AB-D96A-43D8-79037FBE80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7756" y="3979258"/>
            <a:ext cx="6408458" cy="1120595"/>
          </a:xfrm>
        </p:spPr>
        <p:txBody>
          <a:bodyPr anchor="ctr">
            <a:normAutofit/>
          </a:bodyPr>
          <a:lstStyle>
            <a:lvl1pPr algn="l">
              <a:defRPr sz="55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Thank you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982BA5-C119-9ED6-D436-0E723A31E3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7756" y="5286555"/>
            <a:ext cx="6408458" cy="526317"/>
          </a:xfrm>
        </p:spPr>
        <p:txBody>
          <a:bodyPr anchor="ctr">
            <a:normAutofit/>
          </a:bodyPr>
          <a:lstStyle>
            <a:lvl1pPr marL="0" indent="0" algn="l">
              <a:buNone/>
              <a:defRPr sz="25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Contact info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143B439A-42E2-A4D6-C37B-9F114079ED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00882" y="571366"/>
            <a:ext cx="4023798" cy="162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2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Alternativ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85D717B-56C8-0F0D-4884-5E126BD81E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AC5A0C-D3AB-D96A-43D8-79037FBE8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988" y="2528790"/>
            <a:ext cx="7184872" cy="2021698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982BA5-C119-9ED6-D436-0E723A31E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988" y="4763880"/>
            <a:ext cx="7184872" cy="9495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351F6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143B439A-42E2-A4D6-C37B-9F114079ED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00882" y="571366"/>
            <a:ext cx="4023798" cy="162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6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48000">
              <a:schemeClr val="accent6">
                <a:alpha val="0"/>
              </a:schemeClr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C5A0C-D3AB-D96A-43D8-79037FBE8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982BA5-C119-9ED6-D436-0E723A31E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CA338-C64B-74B5-735F-2D59A5A66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3653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2992B-9A41-EDAC-59C4-95021D039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48B7-E2B1-E94A-BDBA-4BE51F7E2B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5402D2-47EF-E087-C266-344D459C1BAC}"/>
              </a:ext>
            </a:extLst>
          </p:cNvPr>
          <p:cNvSpPr/>
          <p:nvPr userDrawn="1"/>
        </p:nvSpPr>
        <p:spPr>
          <a:xfrm>
            <a:off x="0" y="5943600"/>
            <a:ext cx="282518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20F0D4-D065-BB93-D06D-2B3A0D5DCA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8271" y="6177989"/>
            <a:ext cx="1531236" cy="44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9D194-086C-2006-11F6-04C5377F9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A30EC-51ED-116D-BFA8-1FEABE01E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7A1A56-90AE-44B3-98DE-6D6E4D54A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3653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562384-5A4F-0243-4F98-11127F0A6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48B7-E2B1-E94A-BDBA-4BE51F7E2B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0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>
          <a:gsLst>
            <a:gs pos="54000">
              <a:schemeClr val="accent6">
                <a:alpha val="0"/>
              </a:schemeClr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A1C44-02CB-0A54-A389-E7E372200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115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B53398-112F-1175-F589-CE4DB6DAFD9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091274"/>
            <a:ext cx="10515600" cy="1111348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FB6F3-7822-5307-DBD2-2744D7D81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3653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38184-FF8E-F9A1-3BA3-DD307C8CB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48B7-E2B1-E94A-BDBA-4BE51F7E2B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F2E726-07E0-353B-D0EB-484FD8B25D38}"/>
              </a:ext>
            </a:extLst>
          </p:cNvPr>
          <p:cNvSpPr/>
          <p:nvPr userDrawn="1"/>
        </p:nvSpPr>
        <p:spPr>
          <a:xfrm>
            <a:off x="0" y="5943600"/>
            <a:ext cx="282518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6E476E-628E-85E4-72B5-0A98FDF5FE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8271" y="6177989"/>
            <a:ext cx="1531236" cy="44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0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E9E9-A6CF-47B2-DE4C-C29E0FED9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93E6F-BF07-6B18-4861-5084C97D72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9410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72C3A2-4A5E-306C-6155-DCF0BC7D63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9410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022603-B5FC-1293-1B14-7F6B8227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3653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79843-B109-FBAB-1CCE-D6CC76D0D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48B7-E2B1-E94A-BDBA-4BE51F7E2B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38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Headline, description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F23CC-2985-B392-DB06-B0718C65A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42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25A6A9-FDAD-B1D6-D38D-B64C9CD9B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12617" y="457201"/>
            <a:ext cx="6728962" cy="4997668"/>
          </a:xfrm>
          <a:prstGeom prst="round2DiagRect">
            <a:avLst>
              <a:gd name="adj1" fmla="val 28487"/>
              <a:gd name="adj2" fmla="val 0"/>
            </a:avLst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347882-E9E6-BA18-6B60-08602E22C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421" y="2057400"/>
            <a:ext cx="3932237" cy="339746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C5D5FA-3BBA-4E27-1835-C065F2F9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3653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937FC4-DBAD-999E-FDC8-EA18FD285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48B7-E2B1-E94A-BDBA-4BE51F7E2B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36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headlin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727822B2-7114-9A7C-C6C9-1AEE30A83B0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47527" y="457201"/>
            <a:ext cx="6728962" cy="4997668"/>
          </a:xfrm>
          <a:prstGeom prst="round2DiagRect">
            <a:avLst>
              <a:gd name="adj1" fmla="val 28487"/>
              <a:gd name="adj2" fmla="val 0"/>
            </a:avLst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4F23CC-2985-B392-DB06-B0718C65A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82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347882-E9E6-BA18-6B60-08602E22C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8201" y="2057400"/>
            <a:ext cx="3932237" cy="339746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C5D5FA-3BBA-4E27-1835-C065F2F9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3653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937FC4-DBAD-999E-FDC8-EA18FD285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48B7-E2B1-E94A-BDBA-4BE51F7E2B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6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r/ textu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D88510C7-7EC7-B620-1F3D-37697C410D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82" t="1041" r="1041" b="982"/>
          <a:stretch/>
        </p:blipFill>
        <p:spPr>
          <a:xfrm>
            <a:off x="1379" y="0"/>
            <a:ext cx="12189242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F0FD1-E7B1-253B-2BAC-A8F188AB8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748B7-E2B1-E94A-BDBA-4BE51F7E2B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088F60-AB2D-3C98-48C0-28FCCD29EE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62398" y="1840967"/>
            <a:ext cx="9267203" cy="2021698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“Click to edit Master title style”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41993CF-32CD-3C9B-D221-3C96152A1A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2398" y="4045259"/>
            <a:ext cx="9267202" cy="94954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A36D367-5078-D0B0-71E9-E365FFA114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2945" y="438322"/>
            <a:ext cx="1644635" cy="48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6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0F8EB058-D422-88D8-C57B-E4917289DD80}"/>
              </a:ext>
            </a:extLst>
          </p:cNvPr>
          <p:cNvSpPr/>
          <p:nvPr userDrawn="1"/>
        </p:nvSpPr>
        <p:spPr>
          <a:xfrm>
            <a:off x="2825180" y="5943600"/>
            <a:ext cx="9366819" cy="914400"/>
          </a:xfrm>
          <a:prstGeom prst="round1Rect">
            <a:avLst>
              <a:gd name="adj" fmla="val 50000"/>
            </a:avLst>
          </a:prstGeom>
          <a:solidFill>
            <a:srgbClr val="35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D419DC0E-5013-2D77-1460-F1B6FAD888C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633781" y="5943600"/>
            <a:ext cx="2371897" cy="914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3CDA8C-CD2A-9CF4-E35B-9D6689F316F1}"/>
              </a:ext>
            </a:extLst>
          </p:cNvPr>
          <p:cNvSpPr/>
          <p:nvPr userDrawn="1"/>
        </p:nvSpPr>
        <p:spPr>
          <a:xfrm>
            <a:off x="0" y="5943600"/>
            <a:ext cx="282518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C59EA5-1DD9-C9DA-8629-A7DB705B0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EF7AD-ACF6-4BD8-3A91-AB332F832A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12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1D055-0417-098C-DF1E-3418C84C9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3653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  <a:latin typeface="Proxima Nova" panose="0200050603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2D45A-F41B-A7E8-BFD7-3DF4B44DD2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36532"/>
            <a:ext cx="5583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fld id="{077748B7-E2B1-E94A-BDBA-4BE51F7E2B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AD4727-0B5B-608D-F654-92228C40EE9E}"/>
              </a:ext>
            </a:extLst>
          </p:cNvPr>
          <p:cNvSpPr/>
          <p:nvPr userDrawn="1"/>
        </p:nvSpPr>
        <p:spPr>
          <a:xfrm>
            <a:off x="0" y="5943600"/>
            <a:ext cx="2825180" cy="91440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1BF3E7-3A1B-26AF-C11E-724E84DA131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538271" y="6177989"/>
            <a:ext cx="1531236" cy="44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5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8" r:id="rId2"/>
    <p:sldLayoutId id="2147483649" r:id="rId3"/>
    <p:sldLayoutId id="2147483650" r:id="rId4"/>
    <p:sldLayoutId id="2147483651" r:id="rId5"/>
    <p:sldLayoutId id="2147483652" r:id="rId6"/>
    <p:sldLayoutId id="2147483657" r:id="rId7"/>
    <p:sldLayoutId id="2147483673" r:id="rId8"/>
    <p:sldLayoutId id="2147483655" r:id="rId9"/>
    <p:sldLayoutId id="2147483653" r:id="rId10"/>
    <p:sldLayoutId id="2147483654" r:id="rId11"/>
    <p:sldLayoutId id="2147483669" r:id="rId12"/>
    <p:sldLayoutId id="2147483656" r:id="rId13"/>
    <p:sldLayoutId id="214748367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51F65"/>
          </a:solidFill>
          <a:latin typeface="DM Serif Display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Nunito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Nunito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Nunito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Nunito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Nunito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bit.ly/ExpostionAveSurvey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4.xml"/></Relationships>
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ExpostionAveSurvey" TargetMode="Externa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A49A6D1-F975-CCAF-6E52-962418C8E7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Exposition Avenue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Traffic Calming Meeting</a:t>
            </a:r>
            <a:endParaRPr lang="en-US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6A2EDCC1-90BA-30D7-ABD3-1BC9BFE3BC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February 27</a:t>
            </a:r>
            <a:r>
              <a:rPr lang="en-US" baseline="30000" dirty="0"/>
              <a:t>th</a:t>
            </a:r>
            <a:r>
              <a:rPr lang="en-US" dirty="0"/>
              <a:t>, 2024 – 6:00 PM</a:t>
            </a:r>
          </a:p>
        </p:txBody>
      </p:sp>
    </p:spTree>
    <p:extLst>
      <p:ext uri="{BB962C8B-B14F-4D97-AF65-F5344CB8AC3E}">
        <p14:creationId xmlns:p14="http://schemas.microsoft.com/office/powerpoint/2010/main" val="267426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845A4-BBDF-A079-014E-2C3233788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421" y="854939"/>
            <a:ext cx="3932237" cy="1600200"/>
          </a:xfrm>
        </p:spPr>
        <p:txBody>
          <a:bodyPr/>
          <a:lstStyle/>
          <a:p>
            <a:r>
              <a:rPr lang="en-US" dirty="0"/>
              <a:t>Previous District 5 Traffic Calming Projects:</a:t>
            </a:r>
          </a:p>
        </p:txBody>
      </p:sp>
      <p:pic>
        <p:nvPicPr>
          <p:cNvPr id="5" name="Picture Placeholder 4" descr="A picture containing text, road, outdoor, sky&#10;&#10;Description automatically generated">
            <a:extLst>
              <a:ext uri="{FF2B5EF4-FFF2-40B4-BE49-F238E27FC236}">
                <a16:creationId xmlns:a16="http://schemas.microsoft.com/office/drawing/2014/main" id="{3D28E9C5-95D1-36F6-0633-797A37C530F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8623" t="5238" r="9372" b="23449"/>
          <a:stretch/>
        </p:blipFill>
        <p:spPr>
          <a:xfrm>
            <a:off x="4912617" y="457201"/>
            <a:ext cx="6728962" cy="499766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7E811-FAA7-8FD8-636B-1273DAAED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421" y="2632668"/>
            <a:ext cx="3932237" cy="242584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8th Avenue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6th Avenue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Dayton Street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Uinta Way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3C414AA-11B5-07F0-4F7A-18292A56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CONNECTING PEOPLE &amp; GOVERNMENT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4A5A2C-52C6-679D-1F5B-ED2C41311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48B7-E2B1-E94A-BDBA-4BE51F7E2B7D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AC851F5-86BD-814E-77FE-DDB7D1C763C8}"/>
              </a:ext>
            </a:extLst>
          </p:cNvPr>
          <p:cNvSpPr/>
          <p:nvPr/>
        </p:nvSpPr>
        <p:spPr>
          <a:xfrm>
            <a:off x="5098002" y="4635740"/>
            <a:ext cx="4695347" cy="6939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1470D8-C3D0-EADA-BA22-2A85350AC217}"/>
              </a:ext>
            </a:extLst>
          </p:cNvPr>
          <p:cNvSpPr txBox="1"/>
          <p:nvPr/>
        </p:nvSpPr>
        <p:spPr>
          <a:xfrm>
            <a:off x="5211623" y="4659565"/>
            <a:ext cx="39729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Implemented improvements at </a:t>
            </a:r>
            <a:br>
              <a:rPr lang="en-US" dirty="0"/>
            </a:br>
            <a:r>
              <a:rPr lang="en-US" dirty="0"/>
              <a:t>8</a:t>
            </a:r>
            <a:r>
              <a:rPr lang="en-US" baseline="30000" dirty="0"/>
              <a:t>th</a:t>
            </a:r>
            <a:r>
              <a:rPr lang="en-US" dirty="0"/>
              <a:t> Avenue &amp; Dexter Street intersection</a:t>
            </a:r>
          </a:p>
        </p:txBody>
      </p:sp>
    </p:spTree>
    <p:extLst>
      <p:ext uri="{BB962C8B-B14F-4D97-AF65-F5344CB8AC3E}">
        <p14:creationId xmlns:p14="http://schemas.microsoft.com/office/powerpoint/2010/main" val="126327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8184EB-CADB-CDA9-97ED-F02097F61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there funding for construction?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8EEEB5-BDB9-72AA-D1DF-4E44FE6E4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12124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dirty="0"/>
              <a:t>Not currently. This study will identify how much improvements may cost so that a funding source can be identified. </a:t>
            </a:r>
          </a:p>
          <a:p>
            <a:pPr>
              <a:spcBef>
                <a:spcPts val="1800"/>
              </a:spcBef>
            </a:pPr>
            <a:r>
              <a:rPr lang="en-US" dirty="0"/>
              <a:t>DOTI may be able to construct some low-cost projects in 2025.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A4AF290-7299-7462-989A-20EC15166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CONNECTING PEOPLE &amp; GOVERNMENT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9FC179F-D4AC-CAD4-D0C5-D8046A802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48B7-E2B1-E94A-BDBA-4BE51F7E2B7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06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8184EB-CADB-CDA9-97ED-F02097F61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8EEEB5-BDB9-72AA-D1DF-4E44FE6E4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688"/>
            <a:ext cx="6166282" cy="4040061"/>
          </a:xfrm>
        </p:spPr>
        <p:txBody>
          <a:bodyPr>
            <a:normAutofit/>
          </a:bodyPr>
          <a:lstStyle/>
          <a:p>
            <a:r>
              <a:rPr lang="en-US" sz="2800" dirty="0">
                <a:hlinkClick r:id="rId2"/>
              </a:rPr>
              <a:t>bit.ly/ExpostionAveSurvey</a:t>
            </a:r>
            <a:endParaRPr lang="en-US" sz="2800" dirty="0"/>
          </a:p>
          <a:p>
            <a:r>
              <a:rPr lang="en-US" dirty="0"/>
              <a:t>Will distribute via, postcards, RNOs, Facebook, and flyers.</a:t>
            </a:r>
          </a:p>
          <a:p>
            <a:r>
              <a:rPr lang="en-US" dirty="0"/>
              <a:t>Questions are regarding existing transportation challenges in the study area (e.g. crossing locations, vehicles speeds, etc.)</a:t>
            </a:r>
          </a:p>
          <a:p>
            <a:r>
              <a:rPr lang="en-US" dirty="0"/>
              <a:t>Last day of survey: </a:t>
            </a:r>
            <a:br>
              <a:rPr lang="en-US" dirty="0"/>
            </a:br>
            <a:r>
              <a:rPr lang="en-US" dirty="0"/>
              <a:t>Friday, March 31st 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A4AF290-7299-7462-989A-20EC15166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CONNECTING PEOPLE &amp; GOVERNMENT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9FC179F-D4AC-CAD4-D0C5-D8046A802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48B7-E2B1-E94A-BDBA-4BE51F7E2B7D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 descr="A poster of people crossing a street&#10;&#10;Description automatically generated">
            <a:extLst>
              <a:ext uri="{FF2B5EF4-FFF2-40B4-BE49-F238E27FC236}">
                <a16:creationId xmlns:a16="http://schemas.microsoft.com/office/drawing/2014/main" id="{B43A3034-CA1E-FFAD-3C18-57C80904D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915" y="683288"/>
            <a:ext cx="3530127" cy="487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9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8184EB-CADB-CDA9-97ED-F02097F61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for Community Discussion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8EEEB5-BDB9-72AA-D1DF-4E44FE6E4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7300"/>
            <a:ext cx="10827936" cy="437103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en-US" dirty="0"/>
              <a:t>Where and what types of </a:t>
            </a:r>
            <a:r>
              <a:rPr lang="en-US" b="1" dirty="0"/>
              <a:t>unsafe behaviors </a:t>
            </a:r>
            <a:r>
              <a:rPr lang="en-US" dirty="0"/>
              <a:t>do you observe in the study area? (e.g. speeding, running stop signs, cut-through traffic)</a:t>
            </a: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en-US" sz="2800" dirty="0"/>
              <a:t>What </a:t>
            </a:r>
            <a:r>
              <a:rPr lang="en-US" sz="2800" b="1" dirty="0"/>
              <a:t>challenges </a:t>
            </a:r>
            <a:r>
              <a:rPr lang="en-US" dirty="0"/>
              <a:t>do you currently experience walking or biking in the </a:t>
            </a:r>
            <a:r>
              <a:rPr lang="en-US" sz="2800" dirty="0"/>
              <a:t>study area? </a:t>
            </a: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en-US" dirty="0"/>
              <a:t>At w</a:t>
            </a:r>
            <a:r>
              <a:rPr lang="en-US" sz="2800" dirty="0"/>
              <a:t>hat </a:t>
            </a:r>
            <a:r>
              <a:rPr lang="en-US" sz="2800" b="1" dirty="0"/>
              <a:t>intersections do most people cross </a:t>
            </a:r>
            <a:r>
              <a:rPr lang="en-US" sz="2800" dirty="0"/>
              <a:t>the street in the study area?</a:t>
            </a: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en-US" sz="2800" dirty="0"/>
              <a:t>What </a:t>
            </a:r>
            <a:r>
              <a:rPr lang="en-US" sz="2800" b="1" dirty="0"/>
              <a:t>specific locations </a:t>
            </a:r>
            <a:r>
              <a:rPr lang="en-US" dirty="0"/>
              <a:t>are challenging or feel unsafe </a:t>
            </a:r>
            <a:r>
              <a:rPr lang="en-US" sz="2800" dirty="0"/>
              <a:t>for people walking and biking in the study area?</a:t>
            </a: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en-US" sz="2800" dirty="0"/>
              <a:t>Where in the study area is it challenging for drivers and people walking and biking to </a:t>
            </a:r>
            <a:r>
              <a:rPr lang="en-US" sz="2800" b="1" dirty="0"/>
              <a:t>see each other</a:t>
            </a:r>
            <a:r>
              <a:rPr lang="en-US" sz="2800" dirty="0"/>
              <a:t>?</a:t>
            </a: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en-US" sz="2800" dirty="0"/>
              <a:t>What </a:t>
            </a:r>
            <a:r>
              <a:rPr lang="en-US" sz="2800" b="1" dirty="0"/>
              <a:t>other concerns </a:t>
            </a:r>
            <a:r>
              <a:rPr lang="en-US" sz="2800" dirty="0"/>
              <a:t>do you have regarding transportation in the study area?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A4AF290-7299-7462-989A-20EC15166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CONNECTING PEOPLE &amp; GOVERNMENT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9FC179F-D4AC-CAD4-D0C5-D8046A802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48B7-E2B1-E94A-BDBA-4BE51F7E2B7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65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FAD1E-9DB9-9EBF-906D-57B81A275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5231" y="1477470"/>
            <a:ext cx="8161538" cy="2387600"/>
          </a:xfrm>
        </p:spPr>
        <p:txBody>
          <a:bodyPr/>
          <a:lstStyle/>
          <a:p>
            <a:r>
              <a:rPr lang="en-US" dirty="0"/>
              <a:t>Questions &amp; Community Discussion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6C149-371C-8786-4EA9-C37C52D15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CONNECTING PEOPLE &amp; GOVERNMENT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CEA9B7A-589C-B060-3FE5-6098B225E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48B7-E2B1-E94A-BDBA-4BE51F7E2B7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34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8184EB-CADB-CDA9-97ED-F02097F61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Up &amp; Next Steps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8EEEB5-BDB9-72AA-D1DF-4E44FE6E4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3947061"/>
          </a:xfrm>
        </p:spPr>
        <p:txBody>
          <a:bodyPr>
            <a:normAutofit lnSpcReduction="10000"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Fill out the survey at </a:t>
            </a:r>
            <a:r>
              <a:rPr lang="en-US" sz="2800" dirty="0">
                <a:hlinkClick r:id="rId2"/>
              </a:rPr>
              <a:t>bit.ly/ExpostionAveSurvey</a:t>
            </a:r>
            <a:r>
              <a:rPr lang="en-US" sz="2800" dirty="0"/>
              <a:t> </a:t>
            </a:r>
            <a:r>
              <a:rPr lang="en-US" sz="2800" dirty="0">
                <a:latin typeface="+mn-lt"/>
                <a:cs typeface="Times New Roman" panose="02020603050405020304" pitchFamily="18" charset="0"/>
              </a:rPr>
              <a:t>by March 31</a:t>
            </a:r>
            <a:r>
              <a:rPr lang="en-US" sz="2800" baseline="30000" dirty="0">
                <a:latin typeface="+mn-lt"/>
                <a:cs typeface="Times New Roman" panose="02020603050405020304" pitchFamily="18" charset="0"/>
              </a:rPr>
              <a:t>st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.</a:t>
            </a:r>
            <a:endParaRPr lang="en-US" sz="2800" baseline="30000" dirty="0">
              <a:latin typeface="+mn-lt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Fehr &amp; Peers will study intersections based on survey results, crash analysis and field observations.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Second community meeting May 21</a:t>
            </a:r>
            <a:r>
              <a:rPr lang="en-US" sz="2800" baseline="30000" dirty="0"/>
              <a:t>st</a:t>
            </a:r>
            <a:r>
              <a:rPr lang="en-US" sz="2800" dirty="0"/>
              <a:t>, 2024 to review data analysis results.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Based on results, DOTI will evaluate traffic study to determine if treatments are warranted and will begin to identify funding sources for implementation.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A4AF290-7299-7462-989A-20EC15166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CONNECTING PEOPLE &amp; GOVERNMENT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9FC179F-D4AC-CAD4-D0C5-D8046A802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48B7-E2B1-E94A-BDBA-4BE51F7E2B7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7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6438E-2F87-2C29-8B63-0B2E94426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5309" y="1287104"/>
            <a:ext cx="6408458" cy="1120595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940E8F-A72A-3B6A-D522-9E8D7EF9F5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5309" y="3242569"/>
            <a:ext cx="3980574" cy="3453413"/>
          </a:xfrm>
        </p:spPr>
        <p:txBody>
          <a:bodyPr>
            <a:normAutofit/>
          </a:bodyPr>
          <a:lstStyle/>
          <a:p>
            <a:r>
              <a:rPr lang="en-US" sz="1800" b="1" dirty="0"/>
              <a:t>Survey Link:</a:t>
            </a:r>
            <a:br>
              <a:rPr lang="en-US" sz="1800" b="1" dirty="0"/>
            </a:br>
            <a:r>
              <a:rPr lang="en-US" sz="1800" dirty="0">
                <a:hlinkClick r:id="rId2"/>
              </a:rPr>
              <a:t>bit.ly/ExpostionAveSurvey</a:t>
            </a:r>
            <a:br>
              <a:rPr lang="en-US" sz="1800" dirty="0">
                <a:latin typeface="+mn-lt"/>
                <a:cs typeface="Times New Roman" panose="02020603050405020304" pitchFamily="18" charset="0"/>
              </a:rPr>
            </a:br>
            <a:endParaRPr lang="en-US" sz="1800" b="1" dirty="0"/>
          </a:p>
          <a:p>
            <a:r>
              <a:rPr lang="en-US" sz="1800" b="1" dirty="0"/>
              <a:t>Councilwoman Amanda Sawyer</a:t>
            </a:r>
            <a:br>
              <a:rPr lang="en-US" sz="1800" dirty="0"/>
            </a:br>
            <a:r>
              <a:rPr lang="en-US" sz="1800" dirty="0"/>
              <a:t>Denver Council District 5</a:t>
            </a:r>
            <a:br>
              <a:rPr lang="en-US" sz="1800" u="sng" dirty="0"/>
            </a:br>
            <a:r>
              <a:rPr lang="en-US" sz="1800" u="sng" dirty="0"/>
              <a:t>DenverCouncil5@denvergov.org</a:t>
            </a:r>
            <a:br>
              <a:rPr lang="en-US" sz="1800" dirty="0"/>
            </a:br>
            <a:r>
              <a:rPr lang="en-US" sz="1800" dirty="0"/>
              <a:t>720-337-5555</a:t>
            </a:r>
            <a:br>
              <a:rPr lang="en-US" sz="1800" dirty="0"/>
            </a:br>
            <a:endParaRPr lang="en-US" sz="1800" dirty="0"/>
          </a:p>
          <a:p>
            <a:r>
              <a:rPr lang="en-US" sz="1800" b="1" dirty="0"/>
              <a:t>Fehr &amp; Peers</a:t>
            </a:r>
            <a:br>
              <a:rPr lang="en-US" sz="1800" b="1" dirty="0"/>
            </a:br>
            <a:r>
              <a:rPr lang="en-US" sz="1800" dirty="0"/>
              <a:t>Sydney Provan</a:t>
            </a:r>
            <a:br>
              <a:rPr lang="en-US" sz="1800" dirty="0"/>
            </a:br>
            <a:r>
              <a:rPr lang="en-US" sz="1800" u="sng" dirty="0"/>
              <a:t>Sydney.provan@gmail.com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7770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8184EB-CADB-CDA9-97ED-F02097F61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8EEEB5-BDB9-72AA-D1DF-4E44FE6E4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background &amp; process</a:t>
            </a:r>
          </a:p>
          <a:p>
            <a:r>
              <a:rPr lang="en-US" dirty="0"/>
              <a:t>What is traffic calming?</a:t>
            </a:r>
          </a:p>
          <a:p>
            <a:r>
              <a:rPr lang="en-US" dirty="0"/>
              <a:t>Survey launch</a:t>
            </a:r>
          </a:p>
          <a:p>
            <a:r>
              <a:rPr lang="en-US" dirty="0"/>
              <a:t>Community discussion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A4AF290-7299-7462-989A-20EC15166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CONNECTING PEOPLE &amp; GOVERNMENT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9FC179F-D4AC-CAD4-D0C5-D8046A802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48B7-E2B1-E94A-BDBA-4BE51F7E2B7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11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8184EB-CADB-CDA9-97ED-F02097F61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8EEEB5-BDB9-72AA-D1DF-4E44FE6E4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2938"/>
            <a:ext cx="10515600" cy="3812124"/>
          </a:xfrm>
        </p:spPr>
        <p:txBody>
          <a:bodyPr>
            <a:normAutofit/>
          </a:bodyPr>
          <a:lstStyle/>
          <a:p>
            <a:r>
              <a:rPr lang="en-US" sz="2800" dirty="0"/>
              <a:t>Council District 5 has received concerns from constituents regarding the difficulty traveling and perceived safety issues along Exposition Avenue and at the Monaco Parkway/ Leetsdale Drive intersection (including </a:t>
            </a:r>
            <a:r>
              <a:rPr lang="en-US" sz="2800" b="1" dirty="0"/>
              <a:t>speeding, cut-through traffic, and challenges walking and biking</a:t>
            </a:r>
            <a:r>
              <a:rPr lang="en-US" sz="2800" dirty="0"/>
              <a:t>). </a:t>
            </a:r>
          </a:p>
          <a:p>
            <a:r>
              <a:rPr lang="en-US" sz="2800" dirty="0"/>
              <a:t>Council District 5 has hired an engineering consultant to assist us in analyzing travel patterns and traffic calming strategies, along with the input from a working group of local neighborhood leaders.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A4AF290-7299-7462-989A-20EC15166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CONNECTING PEOPLE &amp; GOVERNMENT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9FC179F-D4AC-CAD4-D0C5-D8046A802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48B7-E2B1-E94A-BDBA-4BE51F7E2B7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45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A1EC2-08BF-F7E3-EDEA-EAC10F312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7380AB-706D-FBAD-200A-2EBB0CA81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997" y="503134"/>
            <a:ext cx="2541396" cy="1325563"/>
          </a:xfrm>
        </p:spPr>
        <p:txBody>
          <a:bodyPr/>
          <a:lstStyle/>
          <a:p>
            <a:r>
              <a:rPr lang="en-US" dirty="0"/>
              <a:t>Study Area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A7BFE4-65BC-2EB2-4149-D88A7A1D0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997" y="1846640"/>
            <a:ext cx="2311122" cy="364437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Exposition Avenue from Leetsdale Drive to Quebec Street</a:t>
            </a:r>
          </a:p>
          <a:p>
            <a:pPr>
              <a:lnSpc>
                <a:spcPct val="120000"/>
              </a:lnSpc>
            </a:pPr>
            <a:r>
              <a:rPr lang="en-US" dirty="0"/>
              <a:t>Monaco Parkway &amp; Leetsdale Drive intersection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CDA6919-C8E8-FFAD-3DC3-E1A91F1B1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CONNECTING PEOPLE &amp; GOVERNMENT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58DDBF70-88E1-B035-BB5B-FB118BA71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48B7-E2B1-E94A-BDBA-4BE51F7E2B7D}" type="slidenum">
              <a:rPr lang="en-US" smtClean="0"/>
              <a:t>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94A9B6-F747-7771-146E-D39762E772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5" r="9831"/>
          <a:stretch/>
        </p:blipFill>
        <p:spPr>
          <a:xfrm>
            <a:off x="3074866" y="256342"/>
            <a:ext cx="8178450" cy="551141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13D806-6776-90D3-A224-C1B194AFE46A}"/>
              </a:ext>
            </a:extLst>
          </p:cNvPr>
          <p:cNvSpPr/>
          <p:nvPr/>
        </p:nvSpPr>
        <p:spPr>
          <a:xfrm>
            <a:off x="3878664" y="3001999"/>
            <a:ext cx="7043894" cy="344102"/>
          </a:xfrm>
          <a:prstGeom prst="roundRect">
            <a:avLst/>
          </a:prstGeom>
          <a:solidFill>
            <a:srgbClr val="FFC000">
              <a:alpha val="10000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AC4A436-EA1A-34DE-F69D-D5A348BB84C6}"/>
              </a:ext>
            </a:extLst>
          </p:cNvPr>
          <p:cNvSpPr/>
          <p:nvPr/>
        </p:nvSpPr>
        <p:spPr>
          <a:xfrm>
            <a:off x="4933742" y="3346101"/>
            <a:ext cx="715106" cy="954594"/>
          </a:xfrm>
          <a:prstGeom prst="roundRect">
            <a:avLst/>
          </a:prstGeom>
          <a:solidFill>
            <a:srgbClr val="FFC000">
              <a:alpha val="10000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29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8184EB-CADB-CDA9-97ED-F02097F61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Group Members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8EEEB5-BDB9-72AA-D1DF-4E44FE6E4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01233"/>
            <a:ext cx="11073951" cy="4135069"/>
          </a:xfrm>
        </p:spPr>
        <p:txBody>
          <a:bodyPr numCol="2" spcCol="457200">
            <a:normAutofit fontScale="70000" lnSpcReduction="20000"/>
          </a:bodyPr>
          <a:lstStyle/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Councilwoman Amanda Sawyer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Owen Brigner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Councilwoman Sawyer’s Office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Logan Fry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Councilwoman Sawyer’s Office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Nicole Aviles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Councilwoman Sawyer’s Office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Juan Sipion, 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Councilwoman Sawyer’s Office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Molly Lanphier, 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Denver’s Department of Transportation &amp; Infrastructure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Charles Alexander, 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Fehr &amp; Peers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Sydney Provan, 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Fehr &amp; Peers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Jane Lorimer,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 Winston Downs Community Association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Mickey Greenberg,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 Winston Downs Community Association</a:t>
            </a:r>
            <a:endParaRPr lang="en-US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Carrie Olson,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DPS Board of Education District 3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Lindsey Levin-Salamon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, BMH-BJ Preschool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Dackri Davis,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George Washington High School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Jose Piza,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Denver Green School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Jessica Krichbaum,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Denver Green School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Prudence Daniels,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Denver Green School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Kelly Briggs,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Fairmount Cemetery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Joe Levi,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 DOTI Advisory Board Member for D5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Jace Davis,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Bicycle Colorado</a:t>
            </a:r>
            <a:endParaRPr lang="en-US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A4AF290-7299-7462-989A-20EC15166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CONNECTING PEOPLE &amp; GOVERNMENT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9FC179F-D4AC-CAD4-D0C5-D8046A802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48B7-E2B1-E94A-BDBA-4BE51F7E2B7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37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40CE8-A99E-D352-E71C-1C17B7C20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CONNECTING PEOPLE &amp; GOVERNMENT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B3F0FC-47D0-04FD-EAFB-D94AFBC8D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48B7-E2B1-E94A-BDBA-4BE51F7E2B7D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0183040-F267-6D55-FBE2-629564CC86CF}"/>
              </a:ext>
            </a:extLst>
          </p:cNvPr>
          <p:cNvGrpSpPr/>
          <p:nvPr/>
        </p:nvGrpSpPr>
        <p:grpSpPr>
          <a:xfrm>
            <a:off x="1139649" y="2724599"/>
            <a:ext cx="10131041" cy="1509095"/>
            <a:chOff x="838200" y="2148505"/>
            <a:chExt cx="10131041" cy="1509095"/>
          </a:xfrm>
        </p:grpSpPr>
        <p:sp>
          <p:nvSpPr>
            <p:cNvPr id="4" name="Arrow: Chevron 3">
              <a:extLst>
                <a:ext uri="{FF2B5EF4-FFF2-40B4-BE49-F238E27FC236}">
                  <a16:creationId xmlns:a16="http://schemas.microsoft.com/office/drawing/2014/main" id="{F5523611-8A72-9C7D-DC38-5F63CDBDB704}"/>
                </a:ext>
              </a:extLst>
            </p:cNvPr>
            <p:cNvSpPr/>
            <p:nvPr/>
          </p:nvSpPr>
          <p:spPr>
            <a:xfrm>
              <a:off x="838200" y="2150347"/>
              <a:ext cx="3503107" cy="1507253"/>
            </a:xfrm>
            <a:prstGeom prst="chevro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Survey &amp; Community Listening</a:t>
              </a:r>
            </a:p>
          </p:txBody>
        </p:sp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A9EC0914-6539-A100-692D-62722F6D1233}"/>
                </a:ext>
              </a:extLst>
            </p:cNvPr>
            <p:cNvSpPr/>
            <p:nvPr/>
          </p:nvSpPr>
          <p:spPr>
            <a:xfrm>
              <a:off x="4152167" y="2150347"/>
              <a:ext cx="3503107" cy="1507253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Observations, </a:t>
              </a:r>
              <a:br>
                <a:rPr lang="en-US" sz="2000" dirty="0">
                  <a:solidFill>
                    <a:schemeClr val="bg1"/>
                  </a:solidFill>
                </a:rPr>
              </a:br>
              <a:r>
                <a:rPr lang="en-US" sz="2000" dirty="0">
                  <a:solidFill>
                    <a:schemeClr val="bg1"/>
                  </a:solidFill>
                </a:rPr>
                <a:t>Data Collection, </a:t>
              </a:r>
              <a:br>
                <a:rPr lang="en-US" sz="2000" dirty="0">
                  <a:solidFill>
                    <a:schemeClr val="bg1"/>
                  </a:solidFill>
                </a:rPr>
              </a:br>
              <a:r>
                <a:rPr lang="en-US" sz="2000" dirty="0">
                  <a:solidFill>
                    <a:schemeClr val="bg1"/>
                  </a:solidFill>
                </a:rPr>
                <a:t>&amp; Analysis</a:t>
              </a:r>
            </a:p>
          </p:txBody>
        </p:sp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1EFBF360-7A1A-58A0-7785-2F70F5946575}"/>
                </a:ext>
              </a:extLst>
            </p:cNvPr>
            <p:cNvSpPr/>
            <p:nvPr/>
          </p:nvSpPr>
          <p:spPr>
            <a:xfrm>
              <a:off x="7466134" y="2148505"/>
              <a:ext cx="3503107" cy="1507253"/>
            </a:xfrm>
            <a:prstGeom prst="chevr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Conceptual Design &amp; Cost Estimates</a:t>
              </a:r>
            </a:p>
          </p:txBody>
        </p:sp>
      </p:grp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1A9382D-85A8-3A06-AEF4-F3A0A3686381}"/>
              </a:ext>
            </a:extLst>
          </p:cNvPr>
          <p:cNvSpPr txBox="1">
            <a:spLocks/>
          </p:cNvSpPr>
          <p:nvPr/>
        </p:nvSpPr>
        <p:spPr>
          <a:xfrm>
            <a:off x="1139648" y="1916810"/>
            <a:ext cx="2739015" cy="746137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rgbClr val="351F65"/>
                </a:solidFill>
              </a:rPr>
              <a:t>Phase I</a:t>
            </a:r>
            <a:br>
              <a:rPr lang="en-US" sz="2400" b="1" dirty="0">
                <a:solidFill>
                  <a:srgbClr val="351F65"/>
                </a:solidFill>
              </a:rPr>
            </a:br>
            <a:r>
              <a:rPr lang="en-US" sz="1800" dirty="0">
                <a:solidFill>
                  <a:srgbClr val="351F65"/>
                </a:solidFill>
              </a:rPr>
              <a:t>(February – March 2024)</a:t>
            </a:r>
            <a:endParaRPr lang="en-US" sz="2400" b="1" dirty="0">
              <a:solidFill>
                <a:srgbClr val="351F65"/>
              </a:solidFill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387600D-F58E-D12C-2567-02A572772160}"/>
              </a:ext>
            </a:extLst>
          </p:cNvPr>
          <p:cNvSpPr txBox="1">
            <a:spLocks/>
          </p:cNvSpPr>
          <p:nvPr/>
        </p:nvSpPr>
        <p:spPr>
          <a:xfrm>
            <a:off x="7767581" y="1916810"/>
            <a:ext cx="2739015" cy="746137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rgbClr val="351F65"/>
                </a:solidFill>
              </a:rPr>
              <a:t>Phase III</a:t>
            </a:r>
            <a:br>
              <a:rPr lang="en-US" sz="2400" b="1" dirty="0">
                <a:solidFill>
                  <a:srgbClr val="351F65"/>
                </a:solidFill>
              </a:rPr>
            </a:br>
            <a:r>
              <a:rPr lang="en-US" sz="1800" dirty="0">
                <a:solidFill>
                  <a:srgbClr val="351F65"/>
                </a:solidFill>
              </a:rPr>
              <a:t>(June – August 2024)</a:t>
            </a:r>
            <a:endParaRPr lang="en-US" sz="2400" b="1" dirty="0">
              <a:solidFill>
                <a:srgbClr val="351F65"/>
              </a:solidFill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882DFB2-1551-E614-4EB4-9212C2742BA6}"/>
              </a:ext>
            </a:extLst>
          </p:cNvPr>
          <p:cNvSpPr txBox="1">
            <a:spLocks/>
          </p:cNvSpPr>
          <p:nvPr/>
        </p:nvSpPr>
        <p:spPr>
          <a:xfrm>
            <a:off x="4453615" y="1916810"/>
            <a:ext cx="2739015" cy="746137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rgbClr val="351F65"/>
                </a:solidFill>
              </a:rPr>
              <a:t>Phase II</a:t>
            </a:r>
            <a:br>
              <a:rPr lang="en-US" sz="2400" b="1" dirty="0">
                <a:solidFill>
                  <a:srgbClr val="351F65"/>
                </a:solidFill>
              </a:rPr>
            </a:br>
            <a:r>
              <a:rPr lang="en-US" sz="1800" dirty="0">
                <a:solidFill>
                  <a:srgbClr val="351F65"/>
                </a:solidFill>
              </a:rPr>
              <a:t>(April – May 2024)</a:t>
            </a:r>
            <a:endParaRPr lang="en-US" sz="2400" b="1" dirty="0">
              <a:solidFill>
                <a:srgbClr val="351F65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0603A10-3CAA-0665-4919-52C0FCBACC80}"/>
              </a:ext>
            </a:extLst>
          </p:cNvPr>
          <p:cNvSpPr txBox="1">
            <a:spLocks/>
          </p:cNvSpPr>
          <p:nvPr/>
        </p:nvSpPr>
        <p:spPr>
          <a:xfrm>
            <a:off x="838200" y="3601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51F65"/>
                </a:solidFill>
                <a:latin typeface="DM Serif Display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Study Process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CC519A-0F38-12B1-BAD3-B9EDA4067C9D}"/>
              </a:ext>
            </a:extLst>
          </p:cNvPr>
          <p:cNvSpPr txBox="1"/>
          <p:nvPr/>
        </p:nvSpPr>
        <p:spPr>
          <a:xfrm>
            <a:off x="2718182" y="4406535"/>
            <a:ext cx="6209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51F65"/>
                </a:solidFill>
              </a:rPr>
              <a:t>1 public community meeting per phase.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81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A4AF290-7299-7462-989A-20EC15166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CONNECTING PEOPLE &amp; GOVERNMENT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9FC179F-D4AC-CAD4-D0C5-D8046A802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48B7-E2B1-E94A-BDBA-4BE51F7E2B7D}" type="slidenum">
              <a:rPr lang="en-US" smtClean="0"/>
              <a:t>7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8495230-060B-D92B-B9A5-7FBEC58FD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124" y="1533236"/>
            <a:ext cx="8937191" cy="3186546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Infrastructure and programs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 to encourage responsible driving, reduce traffic speeds, and control traffic volumes. </a:t>
            </a:r>
          </a:p>
          <a:p>
            <a:pPr>
              <a:spcBef>
                <a:spcPts val="1800"/>
              </a:spcBef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Goal is to ensure our roadways are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safe and comfortable for everyone.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1800"/>
              </a:spcBef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Traffic calming measures fit into one of three categories, referred to as the </a:t>
            </a:r>
            <a:r>
              <a:rPr lang="en-US" b="1" u="sng" dirty="0">
                <a:latin typeface="Calibri" panose="020F0502020204030204" pitchFamily="34" charset="0"/>
                <a:ea typeface="Calibri" panose="020F0502020204030204" pitchFamily="34" charset="0"/>
              </a:rPr>
              <a:t>three "Es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”.  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C44317A-4AAF-E43D-B538-82671503F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Traffic Calming?</a:t>
            </a:r>
          </a:p>
        </p:txBody>
      </p:sp>
    </p:spTree>
    <p:extLst>
      <p:ext uri="{BB962C8B-B14F-4D97-AF65-F5344CB8AC3E}">
        <p14:creationId xmlns:p14="http://schemas.microsoft.com/office/powerpoint/2010/main" val="141575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8184EB-CADB-CDA9-97ED-F02097F61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traffic calming?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A4AF290-7299-7462-989A-20EC15166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CONNECTING PEOPLE &amp; GOVERNMENT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9FC179F-D4AC-CAD4-D0C5-D8046A802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48B7-E2B1-E94A-BDBA-4BE51F7E2B7D}" type="slidenum">
              <a:rPr lang="en-US" smtClean="0"/>
              <a:t>8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E2089F3-6941-500D-F85E-67E01FBB510F}"/>
              </a:ext>
            </a:extLst>
          </p:cNvPr>
          <p:cNvSpPr txBox="1">
            <a:spLocks/>
          </p:cNvSpPr>
          <p:nvPr/>
        </p:nvSpPr>
        <p:spPr>
          <a:xfrm>
            <a:off x="1002992" y="3947558"/>
            <a:ext cx="3035608" cy="14231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indent="-230188"/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Only E that DOTI influences.</a:t>
            </a:r>
          </a:p>
          <a:p>
            <a:pPr marL="230188" indent="-230188"/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Infrastructure changes that encourage drivers to slow down or use different streets.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0FD0E80-683F-357C-B100-90DC6FF3CF1D}"/>
              </a:ext>
            </a:extLst>
          </p:cNvPr>
          <p:cNvSpPr txBox="1">
            <a:spLocks/>
          </p:cNvSpPr>
          <p:nvPr/>
        </p:nvSpPr>
        <p:spPr>
          <a:xfrm>
            <a:off x="4323157" y="3947557"/>
            <a:ext cx="3018118" cy="142312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Generally community led.</a:t>
            </a:r>
          </a:p>
          <a:p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Educate and encourage roadway users to respect safety and the experience of other roadway users.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4C7CD87-D57B-C949-F403-3075BCCEB6C1}"/>
              </a:ext>
            </a:extLst>
          </p:cNvPr>
          <p:cNvSpPr txBox="1">
            <a:spLocks/>
          </p:cNvSpPr>
          <p:nvPr/>
        </p:nvSpPr>
        <p:spPr>
          <a:xfrm>
            <a:off x="7653478" y="3947557"/>
            <a:ext cx="3013039" cy="124819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Police Department Neighborhood Enforcement team is the front line.</a:t>
            </a:r>
          </a:p>
          <a:p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Effective but must be frequent.</a:t>
            </a:r>
          </a:p>
          <a:p>
            <a:endParaRPr lang="en-US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CC44F9A-AEDA-8BB8-C211-ABD5277A3321}"/>
              </a:ext>
            </a:extLst>
          </p:cNvPr>
          <p:cNvSpPr txBox="1">
            <a:spLocks/>
          </p:cNvSpPr>
          <p:nvPr/>
        </p:nvSpPr>
        <p:spPr>
          <a:xfrm>
            <a:off x="1002994" y="1464137"/>
            <a:ext cx="3013038" cy="504825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rgbClr val="351F65"/>
                </a:solidFill>
              </a:rPr>
              <a:t>Engineering (DOTI)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7509309-CEF4-583D-34E1-9C3DC3068D56}"/>
              </a:ext>
            </a:extLst>
          </p:cNvPr>
          <p:cNvSpPr txBox="1">
            <a:spLocks/>
          </p:cNvSpPr>
          <p:nvPr/>
        </p:nvSpPr>
        <p:spPr>
          <a:xfrm>
            <a:off x="4328237" y="1464137"/>
            <a:ext cx="3013038" cy="504825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rgbClr val="351F65"/>
                </a:solidFill>
              </a:rPr>
              <a:t>Education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433BD76-45F4-EFC5-2A09-7B687C4E2F5A}"/>
              </a:ext>
            </a:extLst>
          </p:cNvPr>
          <p:cNvSpPr txBox="1">
            <a:spLocks/>
          </p:cNvSpPr>
          <p:nvPr/>
        </p:nvSpPr>
        <p:spPr>
          <a:xfrm>
            <a:off x="7653479" y="1464136"/>
            <a:ext cx="3013038" cy="504825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rgbClr val="351F65"/>
                </a:solidFill>
              </a:rPr>
              <a:t>Enforcement</a:t>
            </a:r>
          </a:p>
        </p:txBody>
      </p:sp>
      <p:pic>
        <p:nvPicPr>
          <p:cNvPr id="3" name="Picture 2" descr="A picture containing ground, outdoor, tree, way&#10;&#10;Description automatically generated">
            <a:extLst>
              <a:ext uri="{FF2B5EF4-FFF2-40B4-BE49-F238E27FC236}">
                <a16:creationId xmlns:a16="http://schemas.microsoft.com/office/drawing/2014/main" id="{4D911D54-86E0-8669-763A-8FE289A492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50" b="27949"/>
          <a:stretch/>
        </p:blipFill>
        <p:spPr>
          <a:xfrm>
            <a:off x="1002993" y="1968962"/>
            <a:ext cx="3013038" cy="1887779"/>
          </a:xfrm>
          <a:prstGeom prst="rect">
            <a:avLst/>
          </a:prstGeom>
        </p:spPr>
      </p:pic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87EED4EB-D909-4910-E92E-94AB4F676B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25" r="-9181"/>
          <a:stretch/>
        </p:blipFill>
        <p:spPr>
          <a:xfrm>
            <a:off x="4328234" y="1968963"/>
            <a:ext cx="3013040" cy="1887779"/>
          </a:xfrm>
          <a:prstGeom prst="rect">
            <a:avLst/>
          </a:prstGeom>
          <a:solidFill>
            <a:srgbClr val="4E449D"/>
          </a:solidFill>
        </p:spPr>
      </p:pic>
      <p:pic>
        <p:nvPicPr>
          <p:cNvPr id="15" name="Picture 18" descr="Image result for traffic enforcement">
            <a:extLst>
              <a:ext uri="{FF2B5EF4-FFF2-40B4-BE49-F238E27FC236}">
                <a16:creationId xmlns:a16="http://schemas.microsoft.com/office/drawing/2014/main" id="{BFD6B888-3F4E-D316-FF7E-6FDB5E4B9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6" t="7934" r="3371" b="15371"/>
          <a:stretch/>
        </p:blipFill>
        <p:spPr bwMode="auto">
          <a:xfrm>
            <a:off x="7653479" y="1968962"/>
            <a:ext cx="3013037" cy="188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86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8184EB-CADB-CDA9-97ED-F02097F61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9479"/>
            <a:ext cx="709843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What types of traffic calming improvements might be identified?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8EEEB5-BDB9-72AA-D1DF-4E44FE6E4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9215"/>
            <a:ext cx="6166282" cy="325853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Painted curb extensions/bulb-outs</a:t>
            </a:r>
          </a:p>
          <a:p>
            <a:r>
              <a:rPr lang="en-US" dirty="0"/>
              <a:t>Painted pedestrian refuge islands</a:t>
            </a:r>
          </a:p>
          <a:p>
            <a:r>
              <a:rPr lang="en-US" dirty="0"/>
              <a:t>Crossing markings</a:t>
            </a:r>
          </a:p>
          <a:p>
            <a:r>
              <a:rPr lang="en-US" dirty="0"/>
              <a:t>Signage</a:t>
            </a:r>
          </a:p>
          <a:p>
            <a:r>
              <a:rPr lang="en-US" dirty="0"/>
              <a:t>Flashing beacons</a:t>
            </a:r>
          </a:p>
          <a:p>
            <a:r>
              <a:rPr lang="en-US" dirty="0"/>
              <a:t>Street lighting</a:t>
            </a:r>
          </a:p>
          <a:p>
            <a:r>
              <a:rPr lang="en-US" dirty="0"/>
              <a:t>Movement restrictions or diverters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A4AF290-7299-7462-989A-20EC15166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CONNECTING PEOPLE &amp; GOVERNMENT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9FC179F-D4AC-CAD4-D0C5-D8046A802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48B7-E2B1-E94A-BDBA-4BE51F7E2B7D}" type="slidenum">
              <a:rPr lang="en-US" smtClean="0"/>
              <a:t>9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35CE30-65DC-5CD4-95E2-AEA3C8E6B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37" t="4888" r="14311" b="35793"/>
          <a:stretch/>
        </p:blipFill>
        <p:spPr>
          <a:xfrm>
            <a:off x="7936635" y="3531287"/>
            <a:ext cx="3081848" cy="2180858"/>
          </a:xfrm>
          <a:prstGeom prst="rect">
            <a:avLst/>
          </a:prstGeom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4BADE59D-7B9B-BEC0-AAC2-663293D5ABB2}"/>
              </a:ext>
            </a:extLst>
          </p:cNvPr>
          <p:cNvSpPr txBox="1">
            <a:spLocks/>
          </p:cNvSpPr>
          <p:nvPr/>
        </p:nvSpPr>
        <p:spPr>
          <a:xfrm>
            <a:off x="7768979" y="3201978"/>
            <a:ext cx="3417163" cy="29916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351F65"/>
                </a:solidFill>
              </a:rPr>
              <a:t>Pedestrian Refuge Island</a:t>
            </a:r>
          </a:p>
        </p:txBody>
      </p:sp>
      <p:pic>
        <p:nvPicPr>
          <p:cNvPr id="6" name="Picture 2" descr="32nd Ave &amp;amp; Lowell Safety Improvements Begin">
            <a:extLst>
              <a:ext uri="{FF2B5EF4-FFF2-40B4-BE49-F238E27FC236}">
                <a16:creationId xmlns:a16="http://schemas.microsoft.com/office/drawing/2014/main" id="{5974C419-ED13-4663-E0C0-3D667A3059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2" t="27871"/>
          <a:stretch/>
        </p:blipFill>
        <p:spPr bwMode="auto">
          <a:xfrm>
            <a:off x="7936635" y="752919"/>
            <a:ext cx="3081848" cy="217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9290CBD-93BC-F7C1-3982-5EFAE7A5B14D}"/>
              </a:ext>
            </a:extLst>
          </p:cNvPr>
          <p:cNvSpPr txBox="1">
            <a:spLocks/>
          </p:cNvSpPr>
          <p:nvPr/>
        </p:nvSpPr>
        <p:spPr>
          <a:xfrm>
            <a:off x="7936637" y="431714"/>
            <a:ext cx="3081848" cy="29916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351F65"/>
                </a:solidFill>
              </a:rPr>
              <a:t>Curb Extension/Bulbout</a:t>
            </a:r>
          </a:p>
        </p:txBody>
      </p:sp>
    </p:spTree>
    <p:extLst>
      <p:ext uri="{BB962C8B-B14F-4D97-AF65-F5344CB8AC3E}">
        <p14:creationId xmlns:p14="http://schemas.microsoft.com/office/powerpoint/2010/main" val="38782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D5 Template 1">
  <a:themeElements>
    <a:clrScheme name="CD5 - Amanda Sawye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41F65"/>
      </a:accent1>
      <a:accent2>
        <a:srgbClr val="7865B2"/>
      </a:accent2>
      <a:accent3>
        <a:srgbClr val="504589"/>
      </a:accent3>
      <a:accent4>
        <a:srgbClr val="A08ACB"/>
      </a:accent4>
      <a:accent5>
        <a:srgbClr val="C4B3E2"/>
      </a:accent5>
      <a:accent6>
        <a:srgbClr val="DDDAE8"/>
      </a:accent6>
      <a:hlink>
        <a:srgbClr val="7865B2"/>
      </a:hlink>
      <a:folHlink>
        <a:srgbClr val="A08AC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1744</TotalTime>
  <Words>902</Words>
  <Application>Microsoft Office PowerPoint</Application>
  <PresentationFormat>Widescreen</PresentationFormat>
  <Paragraphs>127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Bebas Neue</vt:lpstr>
      <vt:lpstr>Calibri</vt:lpstr>
      <vt:lpstr>DM Serif Display</vt:lpstr>
      <vt:lpstr>Nunito Sans</vt:lpstr>
      <vt:lpstr>Proxima Nova</vt:lpstr>
      <vt:lpstr>Symbol</vt:lpstr>
      <vt:lpstr>CD5 Template 1</vt:lpstr>
      <vt:lpstr>Exposition Avenue  Traffic Calming Meeting</vt:lpstr>
      <vt:lpstr>Agenda</vt:lpstr>
      <vt:lpstr>Background</vt:lpstr>
      <vt:lpstr>Study Area</vt:lpstr>
      <vt:lpstr>Working Group Members</vt:lpstr>
      <vt:lpstr>PowerPoint Presentation</vt:lpstr>
      <vt:lpstr>What is Traffic Calming?</vt:lpstr>
      <vt:lpstr>What is traffic calming?</vt:lpstr>
      <vt:lpstr>What types of traffic calming improvements might be identified?</vt:lpstr>
      <vt:lpstr>Previous District 5 Traffic Calming Projects:</vt:lpstr>
      <vt:lpstr>Is there funding for construction?</vt:lpstr>
      <vt:lpstr>Survey</vt:lpstr>
      <vt:lpstr>Topics for Community Discussion</vt:lpstr>
      <vt:lpstr>Questions &amp; Community Discussion</vt:lpstr>
      <vt:lpstr>Follow Up &amp; Next Steps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Armando Nava</dc:creator>
  <cp:lastModifiedBy>Brigner, Owen - CC YA2245 City Council Aide</cp:lastModifiedBy>
  <cp:revision>52</cp:revision>
  <dcterms:created xsi:type="dcterms:W3CDTF">2022-05-25T23:38:29Z</dcterms:created>
  <dcterms:modified xsi:type="dcterms:W3CDTF">2024-02-16T18:29:28Z</dcterms:modified>
</cp:coreProperties>
</file>