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6"/>
  </p:notesMasterIdLst>
  <p:handoutMasterIdLst>
    <p:handoutMasterId r:id="rId37"/>
  </p:handoutMasterIdLst>
  <p:sldIdLst>
    <p:sldId id="283" r:id="rId3"/>
    <p:sldId id="257" r:id="rId4"/>
    <p:sldId id="290" r:id="rId5"/>
    <p:sldId id="293" r:id="rId6"/>
    <p:sldId id="258" r:id="rId7"/>
    <p:sldId id="284" r:id="rId8"/>
    <p:sldId id="285" r:id="rId9"/>
    <p:sldId id="286" r:id="rId10"/>
    <p:sldId id="289" r:id="rId11"/>
    <p:sldId id="292" r:id="rId12"/>
    <p:sldId id="287" r:id="rId13"/>
    <p:sldId id="288" r:id="rId14"/>
    <p:sldId id="295" r:id="rId15"/>
    <p:sldId id="272" r:id="rId16"/>
    <p:sldId id="291" r:id="rId17"/>
    <p:sldId id="314" r:id="rId18"/>
    <p:sldId id="316" r:id="rId19"/>
    <p:sldId id="268" r:id="rId20"/>
    <p:sldId id="277" r:id="rId21"/>
    <p:sldId id="317" r:id="rId22"/>
    <p:sldId id="307" r:id="rId23"/>
    <p:sldId id="310" r:id="rId24"/>
    <p:sldId id="318" r:id="rId25"/>
    <p:sldId id="319" r:id="rId26"/>
    <p:sldId id="312" r:id="rId27"/>
    <p:sldId id="313" r:id="rId28"/>
    <p:sldId id="260" r:id="rId29"/>
    <p:sldId id="298" r:id="rId30"/>
    <p:sldId id="302" r:id="rId31"/>
    <p:sldId id="306" r:id="rId32"/>
    <p:sldId id="308" r:id="rId33"/>
    <p:sldId id="294" r:id="rId34"/>
    <p:sldId id="296" r:id="rId3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188" autoAdjust="0"/>
  </p:normalViewPr>
  <p:slideViewPr>
    <p:cSldViewPr>
      <p:cViewPr varScale="1">
        <p:scale>
          <a:sx n="107" d="100"/>
          <a:sy n="107" d="100"/>
        </p:scale>
        <p:origin x="17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480" y="-4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E633ED-20CD-29A3-C6D4-856D704C5E0F}"/>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4887F0-8D2F-6760-FF34-1C1623E1E15C}"/>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3FD644F1-E82D-4DDB-A8BA-A1C9E1EE5B77}" type="datetimeFigureOut">
              <a:rPr lang="en-US" smtClean="0"/>
              <a:t>4/16/2024</a:t>
            </a:fld>
            <a:endParaRPr lang="en-US"/>
          </a:p>
        </p:txBody>
      </p:sp>
      <p:sp>
        <p:nvSpPr>
          <p:cNvPr id="4" name="Footer Placeholder 3">
            <a:extLst>
              <a:ext uri="{FF2B5EF4-FFF2-40B4-BE49-F238E27FC236}">
                <a16:creationId xmlns:a16="http://schemas.microsoft.com/office/drawing/2014/main" id="{D4F85BC3-36DA-12F0-CF6D-C0F417ADA3B1}"/>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5867AB-5371-105E-B819-5C4BE5236376}"/>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40737F9D-85FD-4D59-940F-837C6953111D}" type="slidenum">
              <a:rPr lang="en-US" smtClean="0"/>
              <a:t>‹#›</a:t>
            </a:fld>
            <a:endParaRPr lang="en-US"/>
          </a:p>
        </p:txBody>
      </p:sp>
    </p:spTree>
    <p:extLst>
      <p:ext uri="{BB962C8B-B14F-4D97-AF65-F5344CB8AC3E}">
        <p14:creationId xmlns:p14="http://schemas.microsoft.com/office/powerpoint/2010/main" val="4008217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0608BBA-410D-4B33-B911-FB0F0CBBD248}" type="datetimeFigureOut">
              <a:rPr lang="en-US" smtClean="0"/>
              <a:pPr/>
              <a:t>4/16/2024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4CA8E94-B4AD-4BDE-AC10-B077C24DC1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A8E94-B4AD-4BDE-AC10-B077C24DC1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da3295508_0_36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da3295508_0_36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53810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a3295508_0_2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a3295508_0_24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16824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88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21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a3295508_0_2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a3295508_0_24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1723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a3295508_0_2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a3295508_0_24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114542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a3295508_0_2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a3295508_0_24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712752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a3295508_0_2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a3295508_0_24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06465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a3295508_0_2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a3295508_0_24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32765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da3295508_0_2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da3295508_0_24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16273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4CA8E94-B4AD-4BDE-AC10-B077C24DC1F7}" type="slidenum">
              <a:rPr lang="en-US" smtClean="0"/>
              <a:pPr/>
              <a:t>2</a:t>
            </a:fld>
            <a:endParaRPr lang="en-US"/>
          </a:p>
        </p:txBody>
      </p:sp>
      <p:sp>
        <p:nvSpPr>
          <p:cNvPr id="6" name="Notes Placeholder 5">
            <a:extLst>
              <a:ext uri="{FF2B5EF4-FFF2-40B4-BE49-F238E27FC236}">
                <a16:creationId xmlns:a16="http://schemas.microsoft.com/office/drawing/2014/main" id="{26CBEA51-12C7-4BE1-A674-403C60A563FF}"/>
              </a:ext>
            </a:extLst>
          </p:cNvPr>
          <p:cNvSpPr>
            <a:spLocks noGrp="1"/>
          </p:cNvSpPr>
          <p:nvPr>
            <p:ph type="body" sz="quarter" idx="3"/>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da3295508_0_22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da3295508_0_22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02505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da3295508_0_6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da3295508_0_6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369829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da3295508_0_22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da3295508_0_22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300560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da3295508_0_22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da3295508_0_22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806040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12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da3295508_0_30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1da3295508_0_30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290300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Candidates</a:t>
            </a:r>
          </a:p>
          <a:p>
            <a:r>
              <a:rPr lang="en-US" dirty="0"/>
              <a:t>Jeff Becker – a long-time resident in WD and prior board member </a:t>
            </a:r>
          </a:p>
          <a:p>
            <a:r>
              <a:rPr lang="en-US" dirty="0"/>
              <a:t>Jason Kunkle – a resident with an agenda of keeping our neighborhood looking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 Rooney – incumbent and a past president </a:t>
            </a:r>
          </a:p>
          <a:p>
            <a:r>
              <a:rPr lang="en-US" dirty="0"/>
              <a:t> Any others?</a:t>
            </a:r>
          </a:p>
        </p:txBody>
      </p:sp>
      <p:sp>
        <p:nvSpPr>
          <p:cNvPr id="4" name="Slide Number Placeholder 3"/>
          <p:cNvSpPr>
            <a:spLocks noGrp="1"/>
          </p:cNvSpPr>
          <p:nvPr>
            <p:ph type="sldNum" sz="quarter" idx="5"/>
          </p:nvPr>
        </p:nvSpPr>
        <p:spPr/>
        <p:txBody>
          <a:bodyPr/>
          <a:lstStyle/>
          <a:p>
            <a:fld id="{D4CA8E94-B4AD-4BDE-AC10-B077C24DC1F7}" type="slidenum">
              <a:rPr lang="en-US" smtClean="0"/>
              <a:pPr/>
              <a:t>32</a:t>
            </a:fld>
            <a:endParaRPr lang="en-US"/>
          </a:p>
        </p:txBody>
      </p:sp>
    </p:spTree>
    <p:extLst>
      <p:ext uri="{BB962C8B-B14F-4D97-AF65-F5344CB8AC3E}">
        <p14:creationId xmlns:p14="http://schemas.microsoft.com/office/powerpoint/2010/main" val="265659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4CA8E94-B4AD-4BDE-AC10-B077C24DC1F7}" type="slidenum">
              <a:rPr lang="en-US" smtClean="0"/>
              <a:pPr/>
              <a:t>5</a:t>
            </a:fld>
            <a:endParaRPr lang="en-US"/>
          </a:p>
        </p:txBody>
      </p:sp>
      <p:sp>
        <p:nvSpPr>
          <p:cNvPr id="6" name="Notes Placeholder 5">
            <a:extLst>
              <a:ext uri="{FF2B5EF4-FFF2-40B4-BE49-F238E27FC236}">
                <a16:creationId xmlns:a16="http://schemas.microsoft.com/office/drawing/2014/main" id="{8819EBFD-F817-DB1A-1DFA-C3349E1E9DBD}"/>
              </a:ext>
            </a:extLst>
          </p:cNvPr>
          <p:cNvSpPr>
            <a:spLocks noGrp="1"/>
          </p:cNvSpPr>
          <p:nvPr>
            <p:ph type="body" sz="quarter" idx="3"/>
          </p:nvPr>
        </p:nvSpPr>
        <p:spPr/>
        <p:txBody>
          <a:bodyPr/>
          <a:lstStyle/>
          <a:p>
            <a:r>
              <a:rPr lang="en-US" dirty="0"/>
              <a:t>Introduce all board and past presidents who attend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Concerns such as parking allowances in bike lanes for home health care workers &amp; bike lanes on Monaco</a:t>
            </a:r>
          </a:p>
        </p:txBody>
      </p:sp>
      <p:sp>
        <p:nvSpPr>
          <p:cNvPr id="4" name="Slide Number Placeholder 3"/>
          <p:cNvSpPr>
            <a:spLocks noGrp="1"/>
          </p:cNvSpPr>
          <p:nvPr>
            <p:ph type="sldNum" sz="quarter" idx="5"/>
          </p:nvPr>
        </p:nvSpPr>
        <p:spPr/>
        <p:txBody>
          <a:bodyPr/>
          <a:lstStyle/>
          <a:p>
            <a:fld id="{D4CA8E94-B4AD-4BDE-AC10-B077C24DC1F7}" type="slidenum">
              <a:rPr lang="en-US" smtClean="0"/>
              <a:pPr/>
              <a:t>10</a:t>
            </a:fld>
            <a:endParaRPr lang="en-US"/>
          </a:p>
        </p:txBody>
      </p:sp>
    </p:spTree>
    <p:extLst>
      <p:ext uri="{BB962C8B-B14F-4D97-AF65-F5344CB8AC3E}">
        <p14:creationId xmlns:p14="http://schemas.microsoft.com/office/powerpoint/2010/main" val="51906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up to 10 minutes</a:t>
            </a:r>
          </a:p>
        </p:txBody>
      </p:sp>
      <p:sp>
        <p:nvSpPr>
          <p:cNvPr id="4" name="Slide Number Placeholder 3"/>
          <p:cNvSpPr>
            <a:spLocks noGrp="1"/>
          </p:cNvSpPr>
          <p:nvPr>
            <p:ph type="sldNum" sz="quarter" idx="5"/>
          </p:nvPr>
        </p:nvSpPr>
        <p:spPr/>
        <p:txBody>
          <a:bodyPr/>
          <a:lstStyle/>
          <a:p>
            <a:fld id="{D4CA8E94-B4AD-4BDE-AC10-B077C24DC1F7}" type="slidenum">
              <a:rPr lang="en-US" smtClean="0"/>
              <a:pPr/>
              <a:t>11</a:t>
            </a:fld>
            <a:endParaRPr lang="en-US"/>
          </a:p>
        </p:txBody>
      </p:sp>
    </p:spTree>
    <p:extLst>
      <p:ext uri="{BB962C8B-B14F-4D97-AF65-F5344CB8AC3E}">
        <p14:creationId xmlns:p14="http://schemas.microsoft.com/office/powerpoint/2010/main" val="309100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District 5 for paying for the door hangers related to this meeting and the Annual Safety Meeting</a:t>
            </a:r>
          </a:p>
          <a:p>
            <a:r>
              <a:rPr lang="en-US" dirty="0"/>
              <a:t>Thank you to Auto Body for sponsoring upcoming Spring weed cutting and spraying we do on Monaco and Quebec</a:t>
            </a:r>
          </a:p>
        </p:txBody>
      </p:sp>
      <p:sp>
        <p:nvSpPr>
          <p:cNvPr id="4" name="Slide Number Placeholder 3"/>
          <p:cNvSpPr>
            <a:spLocks noGrp="1"/>
          </p:cNvSpPr>
          <p:nvPr>
            <p:ph type="sldNum" sz="quarter" idx="5"/>
          </p:nvPr>
        </p:nvSpPr>
        <p:spPr/>
        <p:txBody>
          <a:bodyPr/>
          <a:lstStyle/>
          <a:p>
            <a:fld id="{D4CA8E94-B4AD-4BDE-AC10-B077C24DC1F7}" type="slidenum">
              <a:rPr lang="en-US" smtClean="0"/>
              <a:pPr/>
              <a:t>12</a:t>
            </a:fld>
            <a:endParaRPr lang="en-US"/>
          </a:p>
        </p:txBody>
      </p:sp>
    </p:spTree>
    <p:extLst>
      <p:ext uri="{BB962C8B-B14F-4D97-AF65-F5344CB8AC3E}">
        <p14:creationId xmlns:p14="http://schemas.microsoft.com/office/powerpoint/2010/main" val="145559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Mickey – five minutes max</a:t>
            </a:r>
          </a:p>
        </p:txBody>
      </p:sp>
      <p:sp>
        <p:nvSpPr>
          <p:cNvPr id="4" name="Slide Number Placeholder 3"/>
          <p:cNvSpPr>
            <a:spLocks noGrp="1"/>
          </p:cNvSpPr>
          <p:nvPr>
            <p:ph type="sldNum" sz="quarter" idx="5"/>
          </p:nvPr>
        </p:nvSpPr>
        <p:spPr/>
        <p:txBody>
          <a:bodyPr/>
          <a:lstStyle/>
          <a:p>
            <a:fld id="{D4CA8E94-B4AD-4BDE-AC10-B077C24DC1F7}" type="slidenum">
              <a:rPr lang="en-US" smtClean="0"/>
              <a:pPr/>
              <a:t>13</a:t>
            </a:fld>
            <a:endParaRPr lang="en-US"/>
          </a:p>
        </p:txBody>
      </p:sp>
    </p:spTree>
    <p:extLst>
      <p:ext uri="{BB962C8B-B14F-4D97-AF65-F5344CB8AC3E}">
        <p14:creationId xmlns:p14="http://schemas.microsoft.com/office/powerpoint/2010/main" val="69007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4CA8E94-B4AD-4BDE-AC10-B077C24DC1F7}" type="slidenum">
              <a:rPr lang="en-US" smtClean="0"/>
              <a:pPr/>
              <a:t>14</a:t>
            </a:fld>
            <a:endParaRPr lang="en-US"/>
          </a:p>
        </p:txBody>
      </p:sp>
      <p:sp>
        <p:nvSpPr>
          <p:cNvPr id="6" name="Notes Placeholder 5">
            <a:extLst>
              <a:ext uri="{FF2B5EF4-FFF2-40B4-BE49-F238E27FC236}">
                <a16:creationId xmlns:a16="http://schemas.microsoft.com/office/drawing/2014/main" id="{42BBCB63-CCBE-9EF7-52BF-37035D7488D8}"/>
              </a:ext>
            </a:extLst>
          </p:cNvPr>
          <p:cNvSpPr>
            <a:spLocks noGrp="1"/>
          </p:cNvSpPr>
          <p:nvPr>
            <p:ph type="body" sz="quarter" idx="3"/>
          </p:nvPr>
        </p:nvSpPr>
        <p:spPr/>
        <p:txBody>
          <a:bodyPr/>
          <a:lstStyle/>
          <a:p>
            <a:r>
              <a:rPr lang="en-US" dirty="0"/>
              <a:t>Jeff – 5 minutes max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honored to have District 5 CW Sawyer with us tonite. She has been asked to address Lowry Vista </a:t>
            </a:r>
            <a:r>
              <a:rPr lang="en-US"/>
              <a:t>development, sidewalk </a:t>
            </a:r>
            <a:r>
              <a:rPr lang="en-US" dirty="0"/>
              <a:t>fee status, Area Plan status, Compost barrel delivery status and fill in traffic study on Expo if we don’t get it fully described</a:t>
            </a:r>
          </a:p>
          <a:p>
            <a:r>
              <a:rPr lang="en-US" dirty="0"/>
              <a:t>We must watch time to permit 20 minutes for elections.</a:t>
            </a:r>
          </a:p>
        </p:txBody>
      </p:sp>
      <p:sp>
        <p:nvSpPr>
          <p:cNvPr id="4" name="Slide Number Placeholder 3"/>
          <p:cNvSpPr>
            <a:spLocks noGrp="1"/>
          </p:cNvSpPr>
          <p:nvPr>
            <p:ph type="sldNum" sz="quarter" idx="5"/>
          </p:nvPr>
        </p:nvSpPr>
        <p:spPr/>
        <p:txBody>
          <a:bodyPr/>
          <a:lstStyle/>
          <a:p>
            <a:fld id="{D4CA8E94-B4AD-4BDE-AC10-B077C24DC1F7}" type="slidenum">
              <a:rPr lang="en-US" smtClean="0"/>
              <a:pPr/>
              <a:t>15</a:t>
            </a:fld>
            <a:endParaRPr lang="en-US"/>
          </a:p>
        </p:txBody>
      </p:sp>
    </p:spTree>
    <p:extLst>
      <p:ext uri="{BB962C8B-B14F-4D97-AF65-F5344CB8AC3E}">
        <p14:creationId xmlns:p14="http://schemas.microsoft.com/office/powerpoint/2010/main" val="497996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4DD3353-9486-4E44-ACDC-397B94282264}" type="datetime1">
              <a:rPr lang="en-US" smtClean="0"/>
              <a:pPr/>
              <a:t>4/16/2024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INC Survey Of Residents Fall-2016</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1EE1BB3-5FBD-4F22-B373-E6D4474A11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4D5EE4-922C-4031-A9BD-21C61D94E562}" type="datetime1">
              <a:rPr lang="en-US" smtClean="0"/>
              <a:pPr/>
              <a:t>4/16/2024</a:t>
            </a:fld>
            <a:endParaRPr lang="en-US"/>
          </a:p>
        </p:txBody>
      </p:sp>
      <p:sp>
        <p:nvSpPr>
          <p:cNvPr id="5" name="Footer Placeholder 4"/>
          <p:cNvSpPr>
            <a:spLocks noGrp="1"/>
          </p:cNvSpPr>
          <p:nvPr>
            <p:ph type="ftr" sz="quarter" idx="11"/>
          </p:nvPr>
        </p:nvSpPr>
        <p:spPr/>
        <p:txBody>
          <a:bodyPr/>
          <a:lstStyle/>
          <a:p>
            <a:r>
              <a:rPr lang="en-US"/>
              <a:t>INC Survey Of Residents Fall-2016</a:t>
            </a:r>
          </a:p>
        </p:txBody>
      </p:sp>
      <p:sp>
        <p:nvSpPr>
          <p:cNvPr id="6" name="Slide Number Placeholder 5"/>
          <p:cNvSpPr>
            <a:spLocks noGrp="1"/>
          </p:cNvSpPr>
          <p:nvPr>
            <p:ph type="sldNum" sz="quarter" idx="12"/>
          </p:nvPr>
        </p:nvSpPr>
        <p:spPr/>
        <p:txBody>
          <a:bodyPr/>
          <a:lstStyle/>
          <a:p>
            <a:fld id="{51EE1BB3-5FBD-4F22-B373-E6D4474A11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F40F62-55E1-45FC-934D-BFAAB76AD9A6}" type="datetime1">
              <a:rPr lang="en-US" smtClean="0"/>
              <a:pPr/>
              <a:t>4/16/2024</a:t>
            </a:fld>
            <a:endParaRPr lang="en-US"/>
          </a:p>
        </p:txBody>
      </p:sp>
      <p:sp>
        <p:nvSpPr>
          <p:cNvPr id="5" name="Footer Placeholder 4"/>
          <p:cNvSpPr>
            <a:spLocks noGrp="1"/>
          </p:cNvSpPr>
          <p:nvPr>
            <p:ph type="ftr" sz="quarter" idx="11"/>
          </p:nvPr>
        </p:nvSpPr>
        <p:spPr/>
        <p:txBody>
          <a:bodyPr/>
          <a:lstStyle/>
          <a:p>
            <a:r>
              <a:rPr lang="en-US"/>
              <a:t>INC Survey Of Residents Fall-2016</a:t>
            </a:r>
          </a:p>
        </p:txBody>
      </p:sp>
      <p:sp>
        <p:nvSpPr>
          <p:cNvPr id="6" name="Slide Number Placeholder 5"/>
          <p:cNvSpPr>
            <a:spLocks noGrp="1"/>
          </p:cNvSpPr>
          <p:nvPr>
            <p:ph type="sldNum" sz="quarter" idx="12"/>
          </p:nvPr>
        </p:nvSpPr>
        <p:spPr/>
        <p:txBody>
          <a:bodyPr/>
          <a:lstStyle/>
          <a:p>
            <a:fld id="{51EE1BB3-5FBD-4F22-B373-E6D4474A11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kern="0" smtClean="0">
                <a:solidFill>
                  <a:srgbClr val="7965B2"/>
                </a:solidFill>
                <a:cs typeface="Arial"/>
                <a:sym typeface="Arial"/>
              </a:rPr>
              <a:pPr>
                <a:buClr>
                  <a:srgbClr val="000000"/>
                </a:buClr>
              </a:pPr>
              <a:t>‹#›</a:t>
            </a:fld>
            <a:endParaRPr lang="en" kern="0">
              <a:solidFill>
                <a:srgbClr val="7965B2"/>
              </a:solidFill>
              <a:cs typeface="Arial"/>
              <a:sym typeface="Arial"/>
            </a:endParaRPr>
          </a:p>
        </p:txBody>
      </p:sp>
    </p:spTree>
    <p:extLst>
      <p:ext uri="{BB962C8B-B14F-4D97-AF65-F5344CB8AC3E}">
        <p14:creationId xmlns:p14="http://schemas.microsoft.com/office/powerpoint/2010/main" val="427772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pPr>
            <a:fld id="{00000000-1234-1234-1234-123412341234}" type="slidenum">
              <a:rPr lang="en" kern="0" smtClean="0">
                <a:solidFill>
                  <a:srgbClr val="7965B2"/>
                </a:solidFill>
                <a:cs typeface="Arial"/>
                <a:sym typeface="Arial"/>
              </a:rPr>
              <a:pPr>
                <a:buClr>
                  <a:srgbClr val="000000"/>
                </a:buClr>
              </a:pPr>
              <a:t>‹#›</a:t>
            </a:fld>
            <a:endParaRPr lang="en" kern="0">
              <a:solidFill>
                <a:srgbClr val="7965B2"/>
              </a:solidFill>
              <a:cs typeface="Arial"/>
              <a:sym typeface="Arial"/>
            </a:endParaRPr>
          </a:p>
        </p:txBody>
      </p:sp>
    </p:spTree>
    <p:extLst>
      <p:ext uri="{BB962C8B-B14F-4D97-AF65-F5344CB8AC3E}">
        <p14:creationId xmlns:p14="http://schemas.microsoft.com/office/powerpoint/2010/main" val="47259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3E29D3-1091-4279-B002-108E346E2EB7}" type="datetime1">
              <a:rPr lang="en-US" smtClean="0"/>
              <a:pPr/>
              <a:t>4/16/2024</a:t>
            </a:fld>
            <a:endParaRPr lang="en-US"/>
          </a:p>
        </p:txBody>
      </p:sp>
      <p:sp>
        <p:nvSpPr>
          <p:cNvPr id="5" name="Footer Placeholder 4"/>
          <p:cNvSpPr>
            <a:spLocks noGrp="1"/>
          </p:cNvSpPr>
          <p:nvPr>
            <p:ph type="ftr" sz="quarter" idx="11"/>
          </p:nvPr>
        </p:nvSpPr>
        <p:spPr/>
        <p:txBody>
          <a:bodyPr/>
          <a:lstStyle/>
          <a:p>
            <a:r>
              <a:rPr lang="en-US"/>
              <a:t>INC Survey Of Residents Fall-2016</a:t>
            </a:r>
          </a:p>
        </p:txBody>
      </p:sp>
      <p:sp>
        <p:nvSpPr>
          <p:cNvPr id="6" name="Slide Number Placeholder 5"/>
          <p:cNvSpPr>
            <a:spLocks noGrp="1"/>
          </p:cNvSpPr>
          <p:nvPr>
            <p:ph type="sldNum" sz="quarter" idx="12"/>
          </p:nvPr>
        </p:nvSpPr>
        <p:spPr/>
        <p:txBody>
          <a:bodyPr/>
          <a:lstStyle/>
          <a:p>
            <a:fld id="{51EE1BB3-5FBD-4F22-B373-E6D4474A1129}"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5430E6-EEA0-4424-A7A7-4A31C94DA685}" type="datetime1">
              <a:rPr lang="en-US" smtClean="0"/>
              <a:pPr/>
              <a:t>4/16/2024</a:t>
            </a:fld>
            <a:endParaRPr lang="en-US"/>
          </a:p>
        </p:txBody>
      </p:sp>
      <p:sp>
        <p:nvSpPr>
          <p:cNvPr id="5" name="Footer Placeholder 4"/>
          <p:cNvSpPr>
            <a:spLocks noGrp="1"/>
          </p:cNvSpPr>
          <p:nvPr>
            <p:ph type="ftr" sz="quarter" idx="11"/>
          </p:nvPr>
        </p:nvSpPr>
        <p:spPr/>
        <p:txBody>
          <a:bodyPr/>
          <a:lstStyle/>
          <a:p>
            <a:r>
              <a:rPr lang="en-US"/>
              <a:t>INC Survey Of Residents Fall-2016</a:t>
            </a:r>
          </a:p>
        </p:txBody>
      </p:sp>
      <p:sp>
        <p:nvSpPr>
          <p:cNvPr id="6" name="Slide Number Placeholder 5"/>
          <p:cNvSpPr>
            <a:spLocks noGrp="1"/>
          </p:cNvSpPr>
          <p:nvPr>
            <p:ph type="sldNum" sz="quarter" idx="12"/>
          </p:nvPr>
        </p:nvSpPr>
        <p:spPr/>
        <p:txBody>
          <a:bodyPr/>
          <a:lstStyle/>
          <a:p>
            <a:fld id="{51EE1BB3-5FBD-4F22-B373-E6D4474A112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EF427E-7F8F-4BB6-B576-C9F091D5B32F}" type="datetime1">
              <a:rPr lang="en-US" smtClean="0"/>
              <a:pPr/>
              <a:t>4/16/2024</a:t>
            </a:fld>
            <a:endParaRPr lang="en-US"/>
          </a:p>
        </p:txBody>
      </p:sp>
      <p:sp>
        <p:nvSpPr>
          <p:cNvPr id="6" name="Footer Placeholder 5"/>
          <p:cNvSpPr>
            <a:spLocks noGrp="1"/>
          </p:cNvSpPr>
          <p:nvPr>
            <p:ph type="ftr" sz="quarter" idx="11"/>
          </p:nvPr>
        </p:nvSpPr>
        <p:spPr/>
        <p:txBody>
          <a:bodyPr/>
          <a:lstStyle/>
          <a:p>
            <a:r>
              <a:rPr lang="en-US"/>
              <a:t>INC Survey Of Residents Fall-2016</a:t>
            </a:r>
          </a:p>
        </p:txBody>
      </p:sp>
      <p:sp>
        <p:nvSpPr>
          <p:cNvPr id="7" name="Slide Number Placeholder 6"/>
          <p:cNvSpPr>
            <a:spLocks noGrp="1"/>
          </p:cNvSpPr>
          <p:nvPr>
            <p:ph type="sldNum" sz="quarter" idx="12"/>
          </p:nvPr>
        </p:nvSpPr>
        <p:spPr/>
        <p:txBody>
          <a:bodyPr/>
          <a:lstStyle/>
          <a:p>
            <a:fld id="{51EE1BB3-5FBD-4F22-B373-E6D4474A1129}"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82CE7E-F4B1-483A-A51D-57E1438ECD53}" type="datetime1">
              <a:rPr lang="en-US" smtClean="0"/>
              <a:pPr/>
              <a:t>4/16/2024</a:t>
            </a:fld>
            <a:endParaRPr lang="en-US"/>
          </a:p>
        </p:txBody>
      </p:sp>
      <p:sp>
        <p:nvSpPr>
          <p:cNvPr id="8" name="Footer Placeholder 7"/>
          <p:cNvSpPr>
            <a:spLocks noGrp="1"/>
          </p:cNvSpPr>
          <p:nvPr>
            <p:ph type="ftr" sz="quarter" idx="11"/>
          </p:nvPr>
        </p:nvSpPr>
        <p:spPr/>
        <p:txBody>
          <a:bodyPr/>
          <a:lstStyle/>
          <a:p>
            <a:r>
              <a:rPr lang="en-US"/>
              <a:t>INC Survey Of Residents Fall-2016</a:t>
            </a:r>
          </a:p>
        </p:txBody>
      </p:sp>
      <p:sp>
        <p:nvSpPr>
          <p:cNvPr id="9" name="Slide Number Placeholder 8"/>
          <p:cNvSpPr>
            <a:spLocks noGrp="1"/>
          </p:cNvSpPr>
          <p:nvPr>
            <p:ph type="sldNum" sz="quarter" idx="12"/>
          </p:nvPr>
        </p:nvSpPr>
        <p:spPr/>
        <p:txBody>
          <a:bodyPr/>
          <a:lstStyle/>
          <a:p>
            <a:fld id="{51EE1BB3-5FBD-4F22-B373-E6D4474A11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52300D-C3E1-428E-BB45-EFE619C04212}" type="datetime1">
              <a:rPr lang="en-US" smtClean="0"/>
              <a:pPr/>
              <a:t>4/16/2024</a:t>
            </a:fld>
            <a:endParaRPr lang="en-US"/>
          </a:p>
        </p:txBody>
      </p:sp>
      <p:sp>
        <p:nvSpPr>
          <p:cNvPr id="4" name="Footer Placeholder 3"/>
          <p:cNvSpPr>
            <a:spLocks noGrp="1"/>
          </p:cNvSpPr>
          <p:nvPr>
            <p:ph type="ftr" sz="quarter" idx="11"/>
          </p:nvPr>
        </p:nvSpPr>
        <p:spPr/>
        <p:txBody>
          <a:bodyPr/>
          <a:lstStyle/>
          <a:p>
            <a:r>
              <a:rPr lang="en-US"/>
              <a:t>INC Survey Of Residents Fall-2016</a:t>
            </a:r>
          </a:p>
        </p:txBody>
      </p:sp>
      <p:sp>
        <p:nvSpPr>
          <p:cNvPr id="5" name="Slide Number Placeholder 4"/>
          <p:cNvSpPr>
            <a:spLocks noGrp="1"/>
          </p:cNvSpPr>
          <p:nvPr>
            <p:ph type="sldNum" sz="quarter" idx="12"/>
          </p:nvPr>
        </p:nvSpPr>
        <p:spPr/>
        <p:txBody>
          <a:bodyPr/>
          <a:lstStyle/>
          <a:p>
            <a:fld id="{51EE1BB3-5FBD-4F22-B373-E6D4474A1129}"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3E94B-79A8-4E59-9CCA-DBACC0277C79}" type="datetime1">
              <a:rPr lang="en-US" smtClean="0"/>
              <a:pPr/>
              <a:t>4/16/2024</a:t>
            </a:fld>
            <a:endParaRPr lang="en-US"/>
          </a:p>
        </p:txBody>
      </p:sp>
      <p:sp>
        <p:nvSpPr>
          <p:cNvPr id="3" name="Footer Placeholder 2"/>
          <p:cNvSpPr>
            <a:spLocks noGrp="1"/>
          </p:cNvSpPr>
          <p:nvPr>
            <p:ph type="ftr" sz="quarter" idx="11"/>
          </p:nvPr>
        </p:nvSpPr>
        <p:spPr/>
        <p:txBody>
          <a:bodyPr/>
          <a:lstStyle/>
          <a:p>
            <a:r>
              <a:rPr lang="en-US"/>
              <a:t>INC Survey Of Residents Fall-2016</a:t>
            </a:r>
          </a:p>
        </p:txBody>
      </p:sp>
      <p:sp>
        <p:nvSpPr>
          <p:cNvPr id="4" name="Slide Number Placeholder 3"/>
          <p:cNvSpPr>
            <a:spLocks noGrp="1"/>
          </p:cNvSpPr>
          <p:nvPr>
            <p:ph type="sldNum" sz="quarter" idx="12"/>
          </p:nvPr>
        </p:nvSpPr>
        <p:spPr/>
        <p:txBody>
          <a:bodyPr/>
          <a:lstStyle/>
          <a:p>
            <a:fld id="{51EE1BB3-5FBD-4F22-B373-E6D4474A11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33B62FF-B880-419C-879C-424174DBC366}" type="datetime1">
              <a:rPr lang="en-US" smtClean="0"/>
              <a:pPr/>
              <a:t>4/16/2024</a:t>
            </a:fld>
            <a:endParaRPr lang="en-US"/>
          </a:p>
        </p:txBody>
      </p:sp>
      <p:sp>
        <p:nvSpPr>
          <p:cNvPr id="6" name="Footer Placeholder 5"/>
          <p:cNvSpPr>
            <a:spLocks noGrp="1"/>
          </p:cNvSpPr>
          <p:nvPr>
            <p:ph type="ftr" sz="quarter" idx="11"/>
          </p:nvPr>
        </p:nvSpPr>
        <p:spPr/>
        <p:txBody>
          <a:bodyPr/>
          <a:lstStyle/>
          <a:p>
            <a:r>
              <a:rPr lang="en-US"/>
              <a:t>INC Survey Of Residents Fall-2016</a:t>
            </a:r>
          </a:p>
        </p:txBody>
      </p:sp>
      <p:sp>
        <p:nvSpPr>
          <p:cNvPr id="7" name="Slide Number Placeholder 6"/>
          <p:cNvSpPr>
            <a:spLocks noGrp="1"/>
          </p:cNvSpPr>
          <p:nvPr>
            <p:ph type="sldNum" sz="quarter" idx="12"/>
          </p:nvPr>
        </p:nvSpPr>
        <p:spPr/>
        <p:txBody>
          <a:bodyPr/>
          <a:lstStyle/>
          <a:p>
            <a:fld id="{51EE1BB3-5FBD-4F22-B373-E6D4474A112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9BE3E3-FF80-4CEA-A08F-7A6E2B9DD802}" type="datetime1">
              <a:rPr lang="en-US" smtClean="0"/>
              <a:pPr/>
              <a:t>4/16/2024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INC Survey Of Residents Fall-2016</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1EE1BB3-5FBD-4F22-B373-E6D4474A112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6D8EE87-0D21-45D4-B7B0-A2C872EBCF06}" type="datetime1">
              <a:rPr lang="en-US" smtClean="0"/>
              <a:pPr/>
              <a:t>4/16/2024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INC Survey Of Residents Fall-2016</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EE1BB3-5FBD-4F22-B373-E6D4474A11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876088"/>
      </p:ext>
    </p:extLst>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bit.ly/DenverMovesBicycle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mailto:DenverCouncil5@denvergov.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hyperlink" Target="https://www.denvergov.org/Government/Agencies-Departments-Offices/Agencies-Departments-Offices-Directory/Denver-City-Council/Meet-the-Council-Members/Amanda-Sawyer-Council-District-5/Projects-Legislation/Projects" TargetMode="External"/><Relationship Id="rId3" Type="http://schemas.openxmlformats.org/officeDocument/2006/relationships/image" Target="../media/image20.jpeg"/><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 Id="rId9" Type="http://schemas.openxmlformats.org/officeDocument/2006/relationships/hyperlink" Target="mailto:DenverCouncil5@denvergov.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1143000"/>
            <a:ext cx="6629400" cy="1220161"/>
          </a:xfrm>
        </p:spPr>
        <p:txBody>
          <a:bodyPr>
            <a:normAutofit fontScale="90000"/>
          </a:bodyPr>
          <a:lstStyle/>
          <a:p>
            <a:pPr algn="ctr"/>
            <a:r>
              <a:rPr lang="en-US" dirty="0">
                <a:solidFill>
                  <a:schemeClr val="accent1">
                    <a:lumMod val="75000"/>
                  </a:schemeClr>
                </a:solidFill>
              </a:rPr>
              <a:t>Winston Downs </a:t>
            </a:r>
            <a:r>
              <a:rPr lang="en-US" u="sng" dirty="0">
                <a:solidFill>
                  <a:schemeClr val="accent1">
                    <a:lumMod val="75000"/>
                  </a:schemeClr>
                </a:solidFill>
              </a:rPr>
              <a:t>Community</a:t>
            </a:r>
            <a:r>
              <a:rPr lang="en-US" dirty="0">
                <a:solidFill>
                  <a:schemeClr val="accent1">
                    <a:lumMod val="75000"/>
                  </a:schemeClr>
                </a:solidFill>
              </a:rPr>
              <a:t> Association</a:t>
            </a:r>
          </a:p>
        </p:txBody>
      </p:sp>
      <p:sp>
        <p:nvSpPr>
          <p:cNvPr id="6" name="Subtitle 5"/>
          <p:cNvSpPr>
            <a:spLocks noGrp="1"/>
          </p:cNvSpPr>
          <p:nvPr>
            <p:ph type="subTitle" idx="1"/>
          </p:nvPr>
        </p:nvSpPr>
        <p:spPr>
          <a:xfrm>
            <a:off x="609600" y="2667000"/>
            <a:ext cx="7848600" cy="2057400"/>
          </a:xfrm>
        </p:spPr>
        <p:txBody>
          <a:bodyPr>
            <a:normAutofit/>
          </a:bodyPr>
          <a:lstStyle/>
          <a:p>
            <a:pPr algn="ctr"/>
            <a:r>
              <a:rPr lang="en-US" b="1" dirty="0"/>
              <a:t>WDCA Annual Meeting April 2024 </a:t>
            </a:r>
            <a:br>
              <a:rPr lang="en-US" dirty="0"/>
            </a:br>
            <a:br>
              <a:rPr lang="en-US" dirty="0"/>
            </a:br>
            <a:r>
              <a:rPr lang="en-US" b="1" dirty="0">
                <a:solidFill>
                  <a:srgbClr val="C00000"/>
                </a:solidFill>
              </a:rPr>
              <a:t>Please sign in!</a:t>
            </a:r>
          </a:p>
          <a:p>
            <a:pPr algn="ctr"/>
            <a:endParaRPr lang="en-US" b="1" dirty="0"/>
          </a:p>
          <a:p>
            <a:pPr algn="ctr"/>
            <a:endParaRPr lang="en-US" b="1" dirty="0"/>
          </a:p>
        </p:txBody>
      </p:sp>
      <p:sp>
        <p:nvSpPr>
          <p:cNvPr id="3" name="Footer Placeholder 2"/>
          <p:cNvSpPr>
            <a:spLocks noGrp="1"/>
          </p:cNvSpPr>
          <p:nvPr>
            <p:ph type="ftr" sz="quarter" idx="11"/>
          </p:nvPr>
        </p:nvSpPr>
        <p:spPr>
          <a:xfrm>
            <a:off x="0" y="6324600"/>
            <a:ext cx="2615953" cy="365125"/>
          </a:xfrm>
        </p:spPr>
        <p:txBody>
          <a:bodyPr/>
          <a:lstStyle/>
          <a:p>
            <a:r>
              <a:rPr lang="en-US" dirty="0"/>
              <a:t>WDCA Annual Meeting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1DECDB-8C78-85C9-99D0-D61636F315FA}"/>
              </a:ext>
            </a:extLst>
          </p:cNvPr>
          <p:cNvSpPr>
            <a:spLocks noGrp="1"/>
          </p:cNvSpPr>
          <p:nvPr>
            <p:ph idx="1"/>
          </p:nvPr>
        </p:nvSpPr>
        <p:spPr/>
        <p:txBody>
          <a:bodyPr>
            <a:normAutofit/>
          </a:bodyPr>
          <a:lstStyle/>
          <a:p>
            <a:r>
              <a:rPr lang="en-US" dirty="0"/>
              <a:t>Continued news, communications</a:t>
            </a:r>
          </a:p>
          <a:p>
            <a:endParaRPr lang="en-US" sz="300" dirty="0"/>
          </a:p>
          <a:p>
            <a:r>
              <a:rPr lang="en-US" dirty="0"/>
              <a:t>Safety – WD Representation, updates</a:t>
            </a:r>
          </a:p>
          <a:p>
            <a:endParaRPr lang="en-US" sz="300" dirty="0"/>
          </a:p>
          <a:p>
            <a:r>
              <a:rPr lang="en-US" dirty="0"/>
              <a:t>Social events designed to build unity and support for one another</a:t>
            </a:r>
          </a:p>
          <a:p>
            <a:endParaRPr lang="en-US" sz="300" dirty="0"/>
          </a:p>
          <a:p>
            <a:r>
              <a:rPr lang="en-US" dirty="0"/>
              <a:t>Membership development</a:t>
            </a:r>
          </a:p>
          <a:p>
            <a:endParaRPr lang="en-US" sz="300" dirty="0"/>
          </a:p>
          <a:p>
            <a:r>
              <a:rPr lang="en-US" dirty="0"/>
              <a:t>Neighborhood cleanup</a:t>
            </a:r>
          </a:p>
          <a:p>
            <a:endParaRPr lang="en-US" sz="300" dirty="0"/>
          </a:p>
          <a:p>
            <a:r>
              <a:rPr lang="en-US" dirty="0"/>
              <a:t>Working in partnership with Council District 5</a:t>
            </a:r>
          </a:p>
          <a:p>
            <a:endParaRPr lang="en-US" dirty="0"/>
          </a:p>
        </p:txBody>
      </p:sp>
      <p:sp>
        <p:nvSpPr>
          <p:cNvPr id="4" name="Title 3">
            <a:extLst>
              <a:ext uri="{FF2B5EF4-FFF2-40B4-BE49-F238E27FC236}">
                <a16:creationId xmlns:a16="http://schemas.microsoft.com/office/drawing/2014/main" id="{63A73079-B459-AB2E-0937-BCD88D9326C9}"/>
              </a:ext>
            </a:extLst>
          </p:cNvPr>
          <p:cNvSpPr>
            <a:spLocks noGrp="1"/>
          </p:cNvSpPr>
          <p:nvPr>
            <p:ph type="title"/>
          </p:nvPr>
        </p:nvSpPr>
        <p:spPr/>
        <p:txBody>
          <a:bodyPr/>
          <a:lstStyle/>
          <a:p>
            <a:r>
              <a:rPr lang="en-US" dirty="0"/>
              <a:t>Continuing Projects</a:t>
            </a:r>
          </a:p>
        </p:txBody>
      </p:sp>
    </p:spTree>
    <p:extLst>
      <p:ext uri="{BB962C8B-B14F-4D97-AF65-F5344CB8AC3E}">
        <p14:creationId xmlns:p14="http://schemas.microsoft.com/office/powerpoint/2010/main" val="302961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CE2A94-37E3-8F57-1CB1-FEAD592EF51F}"/>
              </a:ext>
            </a:extLst>
          </p:cNvPr>
          <p:cNvSpPr>
            <a:spLocks noGrp="1"/>
          </p:cNvSpPr>
          <p:nvPr>
            <p:ph idx="1"/>
          </p:nvPr>
        </p:nvSpPr>
        <p:spPr>
          <a:xfrm>
            <a:off x="457200" y="1600200"/>
            <a:ext cx="8229600" cy="4525963"/>
          </a:xfrm>
        </p:spPr>
        <p:txBody>
          <a:bodyPr/>
          <a:lstStyle/>
          <a:p>
            <a:r>
              <a:rPr lang="en-US" dirty="0"/>
              <a:t>Treasury as of 3/31/24</a:t>
            </a:r>
          </a:p>
          <a:p>
            <a:pPr lvl="1"/>
            <a:r>
              <a:rPr lang="en-US" dirty="0"/>
              <a:t>Checking = $4010.10, Savings = $7018.16</a:t>
            </a:r>
          </a:p>
          <a:p>
            <a:pPr lvl="1"/>
            <a:r>
              <a:rPr lang="en-US" dirty="0"/>
              <a:t>Total: $11,028.26</a:t>
            </a:r>
          </a:p>
          <a:p>
            <a:pPr lvl="1"/>
            <a:endParaRPr lang="en-US" dirty="0"/>
          </a:p>
          <a:p>
            <a:r>
              <a:rPr lang="en-US" dirty="0"/>
              <a:t>Membership as of 4/14/24</a:t>
            </a:r>
          </a:p>
          <a:p>
            <a:pPr lvl="1"/>
            <a:r>
              <a:rPr lang="en-US" dirty="0"/>
              <a:t>120 Members = 22% of total occupied households</a:t>
            </a:r>
          </a:p>
          <a:p>
            <a:pPr lvl="1"/>
            <a:r>
              <a:rPr lang="en-US" dirty="0"/>
              <a:t>Total revenues from dues $2334.37</a:t>
            </a:r>
          </a:p>
          <a:p>
            <a:pPr lvl="2"/>
            <a:r>
              <a:rPr lang="en-US" dirty="0"/>
              <a:t>52 (44%) gifted above dues amount</a:t>
            </a:r>
          </a:p>
          <a:p>
            <a:pPr lvl="2"/>
            <a:r>
              <a:rPr lang="en-US" dirty="0"/>
              <a:t>31 (26%) paid online (</a:t>
            </a:r>
            <a:r>
              <a:rPr lang="en-US" dirty="0" err="1"/>
              <a:t>Paypal</a:t>
            </a:r>
            <a:r>
              <a:rPr lang="en-US" dirty="0"/>
              <a:t>)</a:t>
            </a:r>
          </a:p>
          <a:p>
            <a:endParaRPr lang="en-US" dirty="0"/>
          </a:p>
          <a:p>
            <a:endParaRPr lang="en-US" dirty="0"/>
          </a:p>
        </p:txBody>
      </p:sp>
      <p:sp>
        <p:nvSpPr>
          <p:cNvPr id="4" name="Title 3">
            <a:extLst>
              <a:ext uri="{FF2B5EF4-FFF2-40B4-BE49-F238E27FC236}">
                <a16:creationId xmlns:a16="http://schemas.microsoft.com/office/drawing/2014/main" id="{BCBFB4BB-271D-7966-CEFE-B4ACD726E73D}"/>
              </a:ext>
            </a:extLst>
          </p:cNvPr>
          <p:cNvSpPr>
            <a:spLocks noGrp="1"/>
          </p:cNvSpPr>
          <p:nvPr>
            <p:ph type="title"/>
          </p:nvPr>
        </p:nvSpPr>
        <p:spPr/>
        <p:txBody>
          <a:bodyPr>
            <a:normAutofit/>
          </a:bodyPr>
          <a:lstStyle/>
          <a:p>
            <a:r>
              <a:rPr lang="en-US" sz="3400" dirty="0">
                <a:solidFill>
                  <a:schemeClr val="accent1">
                    <a:lumMod val="75000"/>
                  </a:schemeClr>
                </a:solidFill>
              </a:rPr>
              <a:t>Treasurer’s Report </a:t>
            </a:r>
            <a:br>
              <a:rPr lang="en-US" sz="3400" dirty="0">
                <a:solidFill>
                  <a:schemeClr val="accent1">
                    <a:lumMod val="75000"/>
                  </a:schemeClr>
                </a:solidFill>
              </a:rPr>
            </a:br>
            <a:r>
              <a:rPr lang="en-US" sz="3400" dirty="0">
                <a:solidFill>
                  <a:schemeClr val="accent1">
                    <a:lumMod val="75000"/>
                  </a:schemeClr>
                </a:solidFill>
              </a:rPr>
              <a:t>Joanna Milewski, WDCA Treasurer</a:t>
            </a:r>
          </a:p>
        </p:txBody>
      </p:sp>
      <p:pic>
        <p:nvPicPr>
          <p:cNvPr id="5" name="Picture 4">
            <a:extLst>
              <a:ext uri="{FF2B5EF4-FFF2-40B4-BE49-F238E27FC236}">
                <a16:creationId xmlns:a16="http://schemas.microsoft.com/office/drawing/2014/main" id="{811670EE-7C38-A067-8E05-BB584DEDF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878" y="4724400"/>
            <a:ext cx="1471422" cy="1471422"/>
          </a:xfrm>
          <a:prstGeom prst="rect">
            <a:avLst/>
          </a:prstGeom>
        </p:spPr>
      </p:pic>
    </p:spTree>
    <p:extLst>
      <p:ext uri="{BB962C8B-B14F-4D97-AF65-F5344CB8AC3E}">
        <p14:creationId xmlns:p14="http://schemas.microsoft.com/office/powerpoint/2010/main" val="205801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784D38-3A8E-F922-8341-8C983681F67F}"/>
              </a:ext>
            </a:extLst>
          </p:cNvPr>
          <p:cNvSpPr>
            <a:spLocks noGrp="1"/>
          </p:cNvSpPr>
          <p:nvPr>
            <p:ph idx="1"/>
          </p:nvPr>
        </p:nvSpPr>
        <p:spPr>
          <a:xfrm>
            <a:off x="685800" y="1481328"/>
            <a:ext cx="8001000" cy="4525963"/>
          </a:xfrm>
        </p:spPr>
        <p:txBody>
          <a:bodyPr>
            <a:normAutofit lnSpcReduction="10000"/>
          </a:bodyPr>
          <a:lstStyle/>
          <a:p>
            <a:pPr marL="342900" marR="0" lvl="0" indent="-342900">
              <a:lnSpc>
                <a:spcPct val="107000"/>
              </a:lnSpc>
              <a:spcBef>
                <a:spcPts val="0"/>
              </a:spcBef>
              <a:spcAft>
                <a:spcPts val="800"/>
              </a:spcAft>
              <a:buFont typeface="Wingdings 3" panose="05040102010807070707" pitchFamily="18" charset="2"/>
              <a:buChar char=""/>
              <a:tabLst>
                <a:tab pos="457200" algn="l"/>
              </a:tabLst>
            </a:pPr>
            <a:r>
              <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rPr>
              <a:t>Annual Block Party (Food/supplies)</a:t>
            </a:r>
          </a:p>
          <a:p>
            <a:pPr marL="342900" marR="0" lvl="0" indent="-342900">
              <a:lnSpc>
                <a:spcPct val="107000"/>
              </a:lnSpc>
              <a:spcBef>
                <a:spcPts val="0"/>
              </a:spcBef>
              <a:spcAft>
                <a:spcPts val="800"/>
              </a:spcAft>
              <a:buFont typeface="Wingdings 3" panose="05040102010807070707" pitchFamily="18" charset="2"/>
              <a:buChar char=""/>
              <a:tabLst>
                <a:tab pos="457200" algn="l"/>
              </a:tabLst>
            </a:pPr>
            <a:r>
              <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rPr>
              <a:t>Association costs (</a:t>
            </a:r>
            <a:r>
              <a:rPr lang="en-US" sz="2400" kern="100" dirty="0">
                <a:latin typeface="Lucida Sans Unicode" panose="020B0602030504020204" pitchFamily="34" charset="0"/>
                <a:ea typeface="Calibri" panose="020F0502020204030204" pitchFamily="34" charset="0"/>
                <a:cs typeface="Lucida Sans Unicode" panose="020B0602030504020204" pitchFamily="34" charset="0"/>
              </a:rPr>
              <a:t>B</a:t>
            </a:r>
            <a:r>
              <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rPr>
              <a:t>ank, post office box, etc.)</a:t>
            </a:r>
          </a:p>
          <a:p>
            <a:pPr marL="342900" marR="0" lvl="0" indent="-342900">
              <a:lnSpc>
                <a:spcPct val="107000"/>
              </a:lnSpc>
              <a:spcBef>
                <a:spcPts val="0"/>
              </a:spcBef>
              <a:spcAft>
                <a:spcPts val="800"/>
              </a:spcAft>
              <a:buFont typeface="Wingdings 3" panose="05040102010807070707" pitchFamily="18" charset="2"/>
              <a:buChar char=""/>
              <a:tabLst>
                <a:tab pos="457200" algn="l"/>
              </a:tabLst>
            </a:pPr>
            <a:r>
              <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rPr>
              <a:t>Beautification/Clean up supplies</a:t>
            </a:r>
          </a:p>
          <a:p>
            <a:pPr marL="342900" marR="0" lvl="0" indent="-342900">
              <a:lnSpc>
                <a:spcPct val="107000"/>
              </a:lnSpc>
              <a:spcBef>
                <a:spcPts val="0"/>
              </a:spcBef>
              <a:spcAft>
                <a:spcPts val="800"/>
              </a:spcAft>
              <a:buFont typeface="Wingdings 3" panose="05040102010807070707" pitchFamily="18" charset="2"/>
              <a:buChar char=""/>
              <a:tabLst>
                <a:tab pos="457200" algn="l"/>
              </a:tabLst>
            </a:pPr>
            <a:r>
              <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rPr>
              <a:t>Door to door printed news/announcements</a:t>
            </a:r>
          </a:p>
          <a:p>
            <a:pPr marL="342900" marR="0" lvl="0" indent="-342900">
              <a:lnSpc>
                <a:spcPct val="107000"/>
              </a:lnSpc>
              <a:spcBef>
                <a:spcPts val="0"/>
              </a:spcBef>
              <a:spcAft>
                <a:spcPts val="800"/>
              </a:spcAft>
              <a:buFont typeface="Wingdings 3" panose="05040102010807070707" pitchFamily="18" charset="2"/>
              <a:buChar char=""/>
              <a:tabLst>
                <a:tab pos="457200" algn="l"/>
              </a:tabLst>
            </a:pPr>
            <a:r>
              <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rPr>
              <a:t>Online communications (Zoom, eNews, Website)</a:t>
            </a:r>
          </a:p>
          <a:p>
            <a:pPr marL="342900" marR="0" lvl="0" indent="-342900">
              <a:lnSpc>
                <a:spcPct val="107000"/>
              </a:lnSpc>
              <a:spcBef>
                <a:spcPts val="0"/>
              </a:spcBef>
              <a:spcAft>
                <a:spcPts val="800"/>
              </a:spcAft>
              <a:buFont typeface="Wingdings 3" panose="05040102010807070707" pitchFamily="18" charset="2"/>
              <a:buChar char=""/>
              <a:tabLst>
                <a:tab pos="457200" algn="l"/>
              </a:tabLst>
            </a:pPr>
            <a:r>
              <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rPr>
              <a:t>Public meetings (Venues, supplies)</a:t>
            </a:r>
          </a:p>
          <a:p>
            <a:pPr marL="342900" marR="0" lvl="0" indent="-342900">
              <a:lnSpc>
                <a:spcPct val="107000"/>
              </a:lnSpc>
              <a:spcBef>
                <a:spcPts val="0"/>
              </a:spcBef>
              <a:spcAft>
                <a:spcPts val="800"/>
              </a:spcAft>
              <a:buFont typeface="Wingdings 3" panose="05040102010807070707" pitchFamily="18" charset="2"/>
              <a:buChar char=""/>
              <a:tabLst>
                <a:tab pos="457200" algn="l"/>
              </a:tabLst>
            </a:pPr>
            <a:r>
              <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rPr>
              <a:t>Signs, banners for special events</a:t>
            </a:r>
          </a:p>
          <a:p>
            <a:pPr marL="342900" marR="0" lvl="0" indent="-342900">
              <a:lnSpc>
                <a:spcPct val="107000"/>
              </a:lnSpc>
              <a:spcBef>
                <a:spcPts val="0"/>
              </a:spcBef>
              <a:spcAft>
                <a:spcPts val="800"/>
              </a:spcAft>
              <a:buFont typeface="Wingdings 3" panose="05040102010807070707" pitchFamily="18" charset="2"/>
              <a:buChar char=""/>
              <a:tabLst>
                <a:tab pos="457200" algn="l"/>
              </a:tabLst>
            </a:pPr>
            <a:endParaRPr lang="en-US" sz="2400" kern="100" dirty="0">
              <a:effectLst/>
              <a:latin typeface="Lucida Sans Unicode" panose="020B0602030504020204" pitchFamily="34" charset="0"/>
              <a:ea typeface="Calibri" panose="020F0502020204030204" pitchFamily="34" charset="0"/>
              <a:cs typeface="Lucida Sans Unicode" panose="020B0602030504020204" pitchFamily="34" charset="0"/>
            </a:endParaRPr>
          </a:p>
          <a:p>
            <a:pPr marL="109728" indent="0" algn="ctr">
              <a:buNone/>
            </a:pPr>
            <a:r>
              <a:rPr lang="en-US" sz="2400" b="1" i="1" dirty="0">
                <a:solidFill>
                  <a:schemeClr val="accent1">
                    <a:lumMod val="75000"/>
                  </a:schemeClr>
                </a:solidFill>
              </a:rPr>
              <a:t>Thank you to Council District 5 for covering meeting door hangers this time!</a:t>
            </a:r>
          </a:p>
          <a:p>
            <a:endParaRPr lang="en-US" dirty="0"/>
          </a:p>
          <a:p>
            <a:endParaRPr lang="en-US" dirty="0"/>
          </a:p>
        </p:txBody>
      </p:sp>
      <p:sp>
        <p:nvSpPr>
          <p:cNvPr id="4" name="Title 3">
            <a:extLst>
              <a:ext uri="{FF2B5EF4-FFF2-40B4-BE49-F238E27FC236}">
                <a16:creationId xmlns:a16="http://schemas.microsoft.com/office/drawing/2014/main" id="{9A9602EB-F860-26D8-B28B-9FE99C47F76D}"/>
              </a:ext>
            </a:extLst>
          </p:cNvPr>
          <p:cNvSpPr>
            <a:spLocks noGrp="1"/>
          </p:cNvSpPr>
          <p:nvPr>
            <p:ph type="title"/>
          </p:nvPr>
        </p:nvSpPr>
        <p:spPr/>
        <p:txBody>
          <a:bodyPr/>
          <a:lstStyle/>
          <a:p>
            <a:r>
              <a:rPr lang="en-US" dirty="0">
                <a:solidFill>
                  <a:schemeClr val="accent1">
                    <a:lumMod val="75000"/>
                  </a:schemeClr>
                </a:solidFill>
              </a:rPr>
              <a:t>What Dues Pay For</a:t>
            </a:r>
          </a:p>
        </p:txBody>
      </p:sp>
    </p:spTree>
    <p:extLst>
      <p:ext uri="{BB962C8B-B14F-4D97-AF65-F5344CB8AC3E}">
        <p14:creationId xmlns:p14="http://schemas.microsoft.com/office/powerpoint/2010/main" val="151878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524FAD-3CBF-C67B-C8B2-B838CC71AAB8}"/>
              </a:ext>
            </a:extLst>
          </p:cNvPr>
          <p:cNvSpPr>
            <a:spLocks noGrp="1"/>
          </p:cNvSpPr>
          <p:nvPr>
            <p:ph idx="1"/>
          </p:nvPr>
        </p:nvSpPr>
        <p:spPr/>
        <p:txBody>
          <a:bodyPr>
            <a:normAutofit fontScale="92500"/>
          </a:bodyPr>
          <a:lstStyle/>
          <a:p>
            <a:pPr marL="109728" indent="0" algn="ctr">
              <a:lnSpc>
                <a:spcPct val="150000"/>
              </a:lnSpc>
              <a:buNone/>
            </a:pPr>
            <a:r>
              <a:rPr lang="en-US" sz="3200" b="1" dirty="0">
                <a:solidFill>
                  <a:schemeClr val="accent1">
                    <a:lumMod val="75000"/>
                  </a:schemeClr>
                </a:solidFill>
              </a:rPr>
              <a:t>WDCA Annual Safety Meeting </a:t>
            </a:r>
            <a:br>
              <a:rPr lang="en-US" dirty="0"/>
            </a:br>
            <a:r>
              <a:rPr lang="en-US" dirty="0"/>
              <a:t>Wednesday, May 15 - 7:00PM </a:t>
            </a:r>
            <a:br>
              <a:rPr lang="en-US" dirty="0"/>
            </a:br>
            <a:r>
              <a:rPr lang="en-US" dirty="0"/>
              <a:t>BMH-BJ Synagogue</a:t>
            </a:r>
          </a:p>
          <a:p>
            <a:pPr marL="365760" lvl="1" indent="0">
              <a:lnSpc>
                <a:spcPct val="150000"/>
              </a:lnSpc>
              <a:buNone/>
            </a:pPr>
            <a:r>
              <a:rPr lang="en-US" b="1" dirty="0"/>
              <a:t>Agenda</a:t>
            </a:r>
          </a:p>
          <a:p>
            <a:pPr lvl="1">
              <a:lnSpc>
                <a:spcPct val="150000"/>
              </a:lnSpc>
            </a:pPr>
            <a:r>
              <a:rPr lang="en-US" dirty="0"/>
              <a:t>DPD Staff Introductions &amp; Q/A</a:t>
            </a:r>
          </a:p>
          <a:p>
            <a:pPr lvl="1">
              <a:lnSpc>
                <a:spcPct val="150000"/>
              </a:lnSpc>
            </a:pPr>
            <a:r>
              <a:rPr lang="en-US" dirty="0"/>
              <a:t>911 Call Center &amp; Q/A</a:t>
            </a:r>
          </a:p>
          <a:p>
            <a:pPr lvl="1">
              <a:lnSpc>
                <a:spcPct val="150000"/>
              </a:lnSpc>
            </a:pPr>
            <a:r>
              <a:rPr lang="en-US" dirty="0"/>
              <a:t>Specific questions, concerns:  Send to Mickey at Arthur.m.Greenberg@gmail.com</a:t>
            </a:r>
          </a:p>
          <a:p>
            <a:pPr marL="109728" indent="0" algn="ctr">
              <a:lnSpc>
                <a:spcPct val="150000"/>
              </a:lnSpc>
              <a:buNone/>
            </a:pPr>
            <a:endParaRPr lang="en-US" u="sng" dirty="0"/>
          </a:p>
        </p:txBody>
      </p:sp>
      <p:sp>
        <p:nvSpPr>
          <p:cNvPr id="4" name="Title 3">
            <a:extLst>
              <a:ext uri="{FF2B5EF4-FFF2-40B4-BE49-F238E27FC236}">
                <a16:creationId xmlns:a16="http://schemas.microsoft.com/office/drawing/2014/main" id="{7225432A-C655-3AA9-3189-D1860BE8B165}"/>
              </a:ext>
            </a:extLst>
          </p:cNvPr>
          <p:cNvSpPr>
            <a:spLocks noGrp="1"/>
          </p:cNvSpPr>
          <p:nvPr>
            <p:ph type="title"/>
          </p:nvPr>
        </p:nvSpPr>
        <p:spPr/>
        <p:txBody>
          <a:bodyPr/>
          <a:lstStyle/>
          <a:p>
            <a:r>
              <a:rPr lang="en-US" dirty="0">
                <a:solidFill>
                  <a:schemeClr val="accent1">
                    <a:lumMod val="75000"/>
                  </a:schemeClr>
                </a:solidFill>
              </a:rPr>
              <a:t>Safety – Mickey Greenberg</a:t>
            </a:r>
          </a:p>
        </p:txBody>
      </p:sp>
    </p:spTree>
    <p:extLst>
      <p:ext uri="{BB962C8B-B14F-4D97-AF65-F5344CB8AC3E}">
        <p14:creationId xmlns:p14="http://schemas.microsoft.com/office/powerpoint/2010/main" val="381970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4569"/>
            <a:ext cx="7772400" cy="1829761"/>
          </a:xfrm>
        </p:spPr>
        <p:txBody>
          <a:bodyPr/>
          <a:lstStyle/>
          <a:p>
            <a:r>
              <a:rPr lang="en-US" dirty="0">
                <a:solidFill>
                  <a:schemeClr val="accent1">
                    <a:lumMod val="75000"/>
                  </a:schemeClr>
                </a:solidFill>
              </a:rPr>
              <a:t>Special Topic</a:t>
            </a:r>
          </a:p>
        </p:txBody>
      </p:sp>
      <p:sp>
        <p:nvSpPr>
          <p:cNvPr id="5" name="Subtitle 4"/>
          <p:cNvSpPr>
            <a:spLocks noGrp="1"/>
          </p:cNvSpPr>
          <p:nvPr>
            <p:ph type="subTitle" idx="1"/>
          </p:nvPr>
        </p:nvSpPr>
        <p:spPr>
          <a:xfrm>
            <a:off x="685800" y="3068475"/>
            <a:ext cx="7772400" cy="1199704"/>
          </a:xfrm>
        </p:spPr>
        <p:txBody>
          <a:bodyPr>
            <a:normAutofit/>
          </a:bodyPr>
          <a:lstStyle/>
          <a:p>
            <a:r>
              <a:rPr lang="en-US" sz="3200" dirty="0"/>
              <a:t>Urban Oil Drilling</a:t>
            </a:r>
          </a:p>
          <a:p>
            <a:r>
              <a:rPr lang="en-US" sz="3200" dirty="0"/>
              <a:t>Jeff Aldrich, WDCA VP</a:t>
            </a:r>
          </a:p>
        </p:txBody>
      </p:sp>
      <p:pic>
        <p:nvPicPr>
          <p:cNvPr id="8" name="Picture 7">
            <a:extLst>
              <a:ext uri="{FF2B5EF4-FFF2-40B4-BE49-F238E27FC236}">
                <a16:creationId xmlns:a16="http://schemas.microsoft.com/office/drawing/2014/main" id="{9DE2F9CA-B942-957B-D8BE-85623AE80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03193"/>
            <a:ext cx="2743200" cy="2743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9550C-AEFA-B255-5845-05FB0BC0C763}"/>
              </a:ext>
            </a:extLst>
          </p:cNvPr>
          <p:cNvSpPr>
            <a:spLocks noGrp="1"/>
          </p:cNvSpPr>
          <p:nvPr>
            <p:ph type="ctrTitle"/>
          </p:nvPr>
        </p:nvSpPr>
        <p:spPr>
          <a:xfrm>
            <a:off x="304800" y="381000"/>
            <a:ext cx="8040528" cy="1200664"/>
          </a:xfrm>
        </p:spPr>
        <p:txBody>
          <a:bodyPr>
            <a:normAutofit/>
          </a:bodyPr>
          <a:lstStyle/>
          <a:p>
            <a:pPr algn="l"/>
            <a:r>
              <a:rPr lang="en-US" sz="3000" dirty="0">
                <a:solidFill>
                  <a:srgbClr val="7030A0"/>
                </a:solidFill>
              </a:rPr>
              <a:t>Updates &amp; Q/A</a:t>
            </a:r>
            <a:br>
              <a:rPr lang="en-US" sz="3000" dirty="0">
                <a:solidFill>
                  <a:srgbClr val="7030A0"/>
                </a:solidFill>
              </a:rPr>
            </a:br>
            <a:r>
              <a:rPr lang="en-US" sz="3000" dirty="0">
                <a:solidFill>
                  <a:srgbClr val="7030A0"/>
                </a:solidFill>
              </a:rPr>
              <a:t>Councilwoman Amanda Sawyer-District 5</a:t>
            </a:r>
          </a:p>
        </p:txBody>
      </p:sp>
      <p:sp>
        <p:nvSpPr>
          <p:cNvPr id="2" name="Content Placeholder 1">
            <a:extLst>
              <a:ext uri="{FF2B5EF4-FFF2-40B4-BE49-F238E27FC236}">
                <a16:creationId xmlns:a16="http://schemas.microsoft.com/office/drawing/2014/main" id="{B16BF420-BD85-FCE5-7A91-BB59D3709275}"/>
              </a:ext>
            </a:extLst>
          </p:cNvPr>
          <p:cNvSpPr>
            <a:spLocks noGrp="1"/>
          </p:cNvSpPr>
          <p:nvPr>
            <p:ph type="subTitle" idx="1"/>
          </p:nvPr>
        </p:nvSpPr>
        <p:spPr>
          <a:xfrm>
            <a:off x="685800" y="2743200"/>
            <a:ext cx="7772400" cy="1905000"/>
          </a:xfrm>
        </p:spPr>
        <p:txBody>
          <a:bodyPr>
            <a:normAutofit/>
          </a:bodyPr>
          <a:lstStyle/>
          <a:p>
            <a:pPr lvl="1" algn="r"/>
            <a:r>
              <a:rPr lang="en-US" sz="2000" b="1" u="sng" dirty="0">
                <a:solidFill>
                  <a:srgbClr val="7030A0"/>
                </a:solidFill>
              </a:rPr>
              <a:t>Council District 5 Staff</a:t>
            </a:r>
            <a:br>
              <a:rPr lang="en-US" sz="2000" dirty="0"/>
            </a:br>
            <a:endParaRPr lang="en-US" sz="2000" dirty="0"/>
          </a:p>
          <a:p>
            <a:pPr lvl="1" algn="r"/>
            <a:r>
              <a:rPr lang="en-US" sz="2000" dirty="0"/>
              <a:t>Owen </a:t>
            </a:r>
            <a:r>
              <a:rPr lang="en-US" sz="2000" dirty="0" err="1"/>
              <a:t>Brigner</a:t>
            </a:r>
            <a:r>
              <a:rPr lang="en-US" sz="2000" dirty="0"/>
              <a:t>, Sr. Council Aide</a:t>
            </a:r>
          </a:p>
          <a:p>
            <a:pPr lvl="1" algn="r"/>
            <a:r>
              <a:rPr lang="en-US" sz="2000" dirty="0"/>
              <a:t>Nicole Aviles, Council Aide</a:t>
            </a:r>
          </a:p>
          <a:p>
            <a:pPr lvl="1" algn="r"/>
            <a:r>
              <a:rPr lang="en-US" sz="2000" dirty="0"/>
              <a:t>Juan </a:t>
            </a:r>
            <a:r>
              <a:rPr lang="en-US" sz="2000" dirty="0" err="1"/>
              <a:t>Sipion</a:t>
            </a:r>
            <a:r>
              <a:rPr lang="en-US" sz="2000" dirty="0"/>
              <a:t>, Council Aide</a:t>
            </a:r>
          </a:p>
          <a:p>
            <a:endParaRPr lang="en-US" dirty="0"/>
          </a:p>
          <a:p>
            <a:pPr marL="109728" indent="0">
              <a:buNone/>
            </a:pPr>
            <a:endParaRPr lang="en-US" dirty="0"/>
          </a:p>
          <a:p>
            <a:endParaRPr lang="en-US" dirty="0"/>
          </a:p>
        </p:txBody>
      </p:sp>
      <p:pic>
        <p:nvPicPr>
          <p:cNvPr id="6" name="Picture 5">
            <a:extLst>
              <a:ext uri="{FF2B5EF4-FFF2-40B4-BE49-F238E27FC236}">
                <a16:creationId xmlns:a16="http://schemas.microsoft.com/office/drawing/2014/main" id="{6DB40F85-9FD2-9589-431F-C493531C0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33600"/>
            <a:ext cx="2390775" cy="2724150"/>
          </a:xfrm>
          <a:prstGeom prst="rect">
            <a:avLst/>
          </a:prstGeom>
        </p:spPr>
      </p:pic>
    </p:spTree>
    <p:extLst>
      <p:ext uri="{BB962C8B-B14F-4D97-AF65-F5344CB8AC3E}">
        <p14:creationId xmlns:p14="http://schemas.microsoft.com/office/powerpoint/2010/main" val="115523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2891275"/>
            <a:ext cx="9144000" cy="3109200"/>
          </a:xfrm>
          <a:prstGeom prst="round1Rect">
            <a:avLst>
              <a:gd name="adj" fmla="val 0"/>
            </a:avLst>
          </a:prstGeom>
          <a:gradFill>
            <a:gsLst>
              <a:gs pos="0">
                <a:schemeClr val="lt1"/>
              </a:gs>
              <a:gs pos="49000">
                <a:srgbClr val="EEEDF4"/>
              </a:gs>
              <a:gs pos="100000">
                <a:schemeClr val="accent5"/>
              </a:gs>
            </a:gsLst>
            <a:lin ang="5400012"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55" name="Google Shape;55;p13"/>
          <p:cNvSpPr txBox="1">
            <a:spLocks noGrp="1"/>
          </p:cNvSpPr>
          <p:nvPr>
            <p:ph type="subTitle" idx="1"/>
          </p:nvPr>
        </p:nvSpPr>
        <p:spPr>
          <a:xfrm>
            <a:off x="311700" y="2917625"/>
            <a:ext cx="8520600" cy="792600"/>
          </a:xfrm>
          <a:prstGeom prst="rect">
            <a:avLst/>
          </a:prstGeom>
        </p:spPr>
        <p:txBody>
          <a:bodyPr spcFirstLastPara="1" wrap="square" lIns="91425" tIns="91425" rIns="91425" bIns="91425" anchor="t" anchorCtr="0">
            <a:noAutofit/>
          </a:bodyPr>
          <a:lstStyle/>
          <a:p>
            <a:pPr marL="0" indent="0"/>
            <a:r>
              <a:rPr lang="en-US" sz="4800" dirty="0">
                <a:solidFill>
                  <a:schemeClr val="dk1"/>
                </a:solidFill>
                <a:latin typeface="DM Serif Display"/>
                <a:ea typeface="DM Serif Display"/>
                <a:cs typeface="DM Serif Display"/>
                <a:sym typeface="DM Serif Display"/>
              </a:rPr>
              <a:t>2023 District 5 Year in Review</a:t>
            </a:r>
            <a:r>
              <a:rPr lang="en-US" sz="2000" dirty="0">
                <a:solidFill>
                  <a:schemeClr val="dk1"/>
                </a:solidFill>
                <a:latin typeface="DM Serif Display" panose="020B0604020202020204" charset="0"/>
                <a:ea typeface="DM Serif Display"/>
                <a:cs typeface="DM Serif Display"/>
                <a:sym typeface="DM Serif Display"/>
              </a:rPr>
              <a:t>  </a:t>
            </a:r>
          </a:p>
          <a:p>
            <a:pPr marL="0" indent="0"/>
            <a:r>
              <a:rPr lang="en-US" sz="2000" dirty="0">
                <a:solidFill>
                  <a:schemeClr val="dk1"/>
                </a:solidFill>
                <a:latin typeface="DM Serif Display" panose="020B0604020202020204" charset="0"/>
                <a:ea typeface="DM Serif Display"/>
                <a:cs typeface="DM Serif Display"/>
                <a:sym typeface="DM Serif Display"/>
              </a:rPr>
              <a:t>Winston Downs Community Association Annual Meeting</a:t>
            </a:r>
          </a:p>
          <a:p>
            <a:pPr marL="0" indent="0"/>
            <a:r>
              <a:rPr lang="en-US" sz="2000" dirty="0">
                <a:solidFill>
                  <a:schemeClr val="dk1"/>
                </a:solidFill>
                <a:latin typeface="DM Serif Display" panose="020B0604020202020204" charset="0"/>
                <a:ea typeface="DM Serif Display"/>
                <a:cs typeface="DM Serif Display"/>
                <a:sym typeface="DM Serif Display"/>
              </a:rPr>
              <a:t>April 16, 2024</a:t>
            </a:r>
          </a:p>
        </p:txBody>
      </p:sp>
      <p:pic>
        <p:nvPicPr>
          <p:cNvPr id="56" name="Google Shape;56;p13"/>
          <p:cNvPicPr preferRelativeResize="0"/>
          <p:nvPr/>
        </p:nvPicPr>
        <p:blipFill>
          <a:blip r:embed="rId3">
            <a:alphaModFix/>
          </a:blip>
          <a:stretch>
            <a:fillRect/>
          </a:stretch>
        </p:blipFill>
        <p:spPr>
          <a:xfrm>
            <a:off x="2922638" y="1536375"/>
            <a:ext cx="3298725" cy="1399224"/>
          </a:xfrm>
          <a:prstGeom prst="rect">
            <a:avLst/>
          </a:prstGeom>
          <a:noFill/>
          <a:ln>
            <a:noFill/>
          </a:ln>
        </p:spPr>
      </p:pic>
      <p:sp>
        <p:nvSpPr>
          <p:cNvPr id="57" name="Google Shape;57;p13"/>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cxnSp>
        <p:nvCxnSpPr>
          <p:cNvPr id="58" name="Google Shape;58;p13"/>
          <p:cNvCxnSpPr/>
          <p:nvPr/>
        </p:nvCxnSpPr>
        <p:spPr>
          <a:xfrm>
            <a:off x="-11100" y="5502525"/>
            <a:ext cx="9166200" cy="0"/>
          </a:xfrm>
          <a:prstGeom prst="straightConnector1">
            <a:avLst/>
          </a:prstGeom>
          <a:noFill/>
          <a:ln w="19050" cap="flat" cmpd="sng">
            <a:solidFill>
              <a:schemeClr val="accent5"/>
            </a:solidFill>
            <a:prstDash val="solid"/>
            <a:round/>
            <a:headEnd type="none" w="med" len="med"/>
            <a:tailEnd type="none" w="med" len="med"/>
          </a:ln>
        </p:spPr>
      </p:cxnSp>
      <p:sp>
        <p:nvSpPr>
          <p:cNvPr id="59" name="Google Shape;59;p13"/>
          <p:cNvSpPr txBox="1"/>
          <p:nvPr/>
        </p:nvSpPr>
        <p:spPr>
          <a:xfrm>
            <a:off x="467999" y="4571125"/>
            <a:ext cx="8520599" cy="507900"/>
          </a:xfrm>
          <a:prstGeom prst="rect">
            <a:avLst/>
          </a:prstGeom>
          <a:noFill/>
          <a:ln>
            <a:noFill/>
          </a:ln>
        </p:spPr>
        <p:txBody>
          <a:bodyPr spcFirstLastPara="1" wrap="square" lIns="91425" tIns="91425" rIns="91425" bIns="91425" anchor="t" anchorCtr="0">
            <a:spAutoFit/>
          </a:bodyPr>
          <a:lstStyle/>
          <a:p>
            <a:pPr algn="ctr">
              <a:buClr>
                <a:srgbClr val="000000"/>
              </a:buClr>
            </a:pPr>
            <a:r>
              <a:rPr lang="en" sz="2100" kern="0" dirty="0">
                <a:solidFill>
                  <a:srgbClr val="A08BCB"/>
                </a:solidFill>
                <a:latin typeface="Bebas Neue"/>
                <a:ea typeface="Bebas Neue"/>
                <a:cs typeface="Bebas Neue"/>
                <a:sym typeface="Bebas Neue"/>
              </a:rPr>
              <a:t>DENVER DISTRICT 5  </a:t>
            </a:r>
            <a:r>
              <a:rPr lang="en" kern="0" dirty="0">
                <a:solidFill>
                  <a:srgbClr val="C5B4E3"/>
                </a:solidFill>
                <a:latin typeface="Bebas Neue"/>
                <a:ea typeface="Bebas Neue"/>
                <a:cs typeface="Bebas Neue"/>
                <a:sym typeface="Bebas Neue"/>
              </a:rPr>
              <a:t>★</a:t>
            </a:r>
            <a:r>
              <a:rPr lang="en" sz="1500" kern="0" dirty="0">
                <a:solidFill>
                  <a:srgbClr val="A08BCB"/>
                </a:solidFill>
                <a:latin typeface="Bebas Neue"/>
                <a:ea typeface="Bebas Neue"/>
                <a:cs typeface="Bebas Neue"/>
                <a:sym typeface="Bebas Neue"/>
              </a:rPr>
              <a:t>  </a:t>
            </a:r>
            <a:r>
              <a:rPr lang="en" sz="2100" kern="0" dirty="0">
                <a:solidFill>
                  <a:srgbClr val="A08BCB"/>
                </a:solidFill>
                <a:latin typeface="Bebas Neue"/>
                <a:ea typeface="Bebas Neue"/>
                <a:cs typeface="Bebas Neue"/>
                <a:sym typeface="Bebas Neue"/>
              </a:rPr>
              <a:t>CONNECTING PEOPLE &amp; GOVERNMENT</a:t>
            </a:r>
            <a:endParaRPr sz="2100" kern="0" dirty="0">
              <a:solidFill>
                <a:srgbClr val="A08BCB"/>
              </a:solidFill>
              <a:latin typeface="Bebas Neue"/>
              <a:ea typeface="Bebas Neue"/>
              <a:cs typeface="Bebas Neue"/>
              <a:sym typeface="Bebas Neue"/>
            </a:endParaRPr>
          </a:p>
        </p:txBody>
      </p:sp>
      <p:cxnSp>
        <p:nvCxnSpPr>
          <p:cNvPr id="60" name="Google Shape;60;p13"/>
          <p:cNvCxnSpPr/>
          <p:nvPr/>
        </p:nvCxnSpPr>
        <p:spPr>
          <a:xfrm>
            <a:off x="-11112" y="2185775"/>
            <a:ext cx="2808600" cy="0"/>
          </a:xfrm>
          <a:prstGeom prst="straightConnector1">
            <a:avLst/>
          </a:prstGeom>
          <a:noFill/>
          <a:ln w="9525" cap="flat" cmpd="sng">
            <a:solidFill>
              <a:schemeClr val="dk1"/>
            </a:solidFill>
            <a:prstDash val="solid"/>
            <a:round/>
            <a:headEnd type="none" w="med" len="med"/>
            <a:tailEnd type="none" w="med" len="med"/>
          </a:ln>
        </p:spPr>
      </p:cxnSp>
      <p:cxnSp>
        <p:nvCxnSpPr>
          <p:cNvPr id="61" name="Google Shape;61;p13"/>
          <p:cNvCxnSpPr/>
          <p:nvPr/>
        </p:nvCxnSpPr>
        <p:spPr>
          <a:xfrm>
            <a:off x="6120463" y="2185775"/>
            <a:ext cx="30297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0712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p:nvPr/>
        </p:nvSpPr>
        <p:spPr>
          <a:xfrm>
            <a:off x="0" y="2912500"/>
            <a:ext cx="9144000" cy="2516100"/>
          </a:xfrm>
          <a:prstGeom prst="round1Rect">
            <a:avLst>
              <a:gd name="adj" fmla="val 0"/>
            </a:avLst>
          </a:prstGeom>
          <a:gradFill>
            <a:gsLst>
              <a:gs pos="0">
                <a:schemeClr val="lt1"/>
              </a:gs>
              <a:gs pos="100000">
                <a:schemeClr val="accent5"/>
              </a:gs>
            </a:gsLst>
            <a:lin ang="5400012"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7" name="Google Shape;77;p15"/>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 name="Google Shape;78;p15"/>
          <p:cNvSpPr txBox="1"/>
          <p:nvPr/>
        </p:nvSpPr>
        <p:spPr>
          <a:xfrm>
            <a:off x="453835" y="913711"/>
            <a:ext cx="6380459" cy="949500"/>
          </a:xfrm>
          <a:prstGeom prst="rect">
            <a:avLst/>
          </a:prstGeom>
          <a:noFill/>
          <a:ln>
            <a:noFill/>
          </a:ln>
        </p:spPr>
        <p:txBody>
          <a:bodyPr spcFirstLastPara="1" wrap="square" lIns="91425" tIns="91425" rIns="91425" bIns="91425" anchor="t" anchorCtr="0">
            <a:noAutofit/>
          </a:bodyPr>
          <a:lstStyle/>
          <a:p>
            <a:pPr>
              <a:lnSpc>
                <a:spcPct val="115000"/>
              </a:lnSpc>
              <a:spcAft>
                <a:spcPts val="1200"/>
              </a:spcAft>
              <a:buClr>
                <a:srgbClr val="000000"/>
              </a:buClr>
            </a:pPr>
            <a:r>
              <a:rPr lang="en-US" sz="3200" kern="0" dirty="0">
                <a:solidFill>
                  <a:srgbClr val="351F65"/>
                </a:solidFill>
                <a:latin typeface="DM Serif Display"/>
                <a:ea typeface="DM Serif Display"/>
                <a:cs typeface="DM Serif Display"/>
                <a:sym typeface="DM Serif Display"/>
              </a:rPr>
              <a:t>Annual 2023-2024 Year in Review</a:t>
            </a:r>
          </a:p>
        </p:txBody>
      </p:sp>
      <p:cxnSp>
        <p:nvCxnSpPr>
          <p:cNvPr id="79" name="Google Shape;79;p15"/>
          <p:cNvCxnSpPr/>
          <p:nvPr/>
        </p:nvCxnSpPr>
        <p:spPr>
          <a:xfrm>
            <a:off x="-11100" y="552697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98" name="Google Shape;98;p15"/>
          <p:cNvCxnSpPr>
            <a:cxnSpLocks/>
          </p:cNvCxnSpPr>
          <p:nvPr/>
        </p:nvCxnSpPr>
        <p:spPr>
          <a:xfrm flipV="1">
            <a:off x="529471" y="1493199"/>
            <a:ext cx="7799456" cy="31323"/>
          </a:xfrm>
          <a:prstGeom prst="straightConnector1">
            <a:avLst/>
          </a:prstGeom>
          <a:noFill/>
          <a:ln w="9525" cap="flat" cmpd="sng">
            <a:solidFill>
              <a:schemeClr val="dk1"/>
            </a:solidFill>
            <a:prstDash val="solid"/>
            <a:round/>
            <a:headEnd type="none" w="med" len="med"/>
            <a:tailEnd type="none" w="med" len="med"/>
          </a:ln>
        </p:spPr>
      </p:cxnSp>
      <p:sp>
        <p:nvSpPr>
          <p:cNvPr id="99" name="Google Shape;99;p15"/>
          <p:cNvSpPr txBox="1"/>
          <p:nvPr/>
        </p:nvSpPr>
        <p:spPr>
          <a:xfrm>
            <a:off x="6465094" y="5603925"/>
            <a:ext cx="26138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a:t>
            </a:r>
            <a:endParaRPr sz="800" kern="0" dirty="0">
              <a:solidFill>
                <a:srgbClr val="DDDAE8"/>
              </a:solidFill>
              <a:latin typeface="Nunito Sans Light"/>
              <a:ea typeface="Nunito Sans Light"/>
              <a:cs typeface="Nunito Sans Light"/>
              <a:sym typeface="Nunito Sans Light"/>
            </a:endParaRPr>
          </a:p>
        </p:txBody>
      </p:sp>
      <p:pic>
        <p:nvPicPr>
          <p:cNvPr id="4" name="Picture 3">
            <a:extLst>
              <a:ext uri="{FF2B5EF4-FFF2-40B4-BE49-F238E27FC236}">
                <a16:creationId xmlns:a16="http://schemas.microsoft.com/office/drawing/2014/main" id="{4B4F3306-808F-CD98-534A-22912E54F8C5}"/>
              </a:ext>
            </a:extLst>
          </p:cNvPr>
          <p:cNvPicPr>
            <a:picLocks noChangeAspect="1"/>
          </p:cNvPicPr>
          <p:nvPr/>
        </p:nvPicPr>
        <p:blipFill>
          <a:blip r:embed="rId3"/>
          <a:stretch>
            <a:fillRect/>
          </a:stretch>
        </p:blipFill>
        <p:spPr>
          <a:xfrm>
            <a:off x="138108" y="1689353"/>
            <a:ext cx="8867784" cy="3650273"/>
          </a:xfrm>
          <a:prstGeom prst="rect">
            <a:avLst/>
          </a:prstGeom>
        </p:spPr>
      </p:pic>
      <p:sp>
        <p:nvSpPr>
          <p:cNvPr id="5" name="Rectangle 4">
            <a:extLst>
              <a:ext uri="{FF2B5EF4-FFF2-40B4-BE49-F238E27FC236}">
                <a16:creationId xmlns:a16="http://schemas.microsoft.com/office/drawing/2014/main" id="{0DD52AE8-6115-E725-B6E5-5E89944D9BF6}"/>
              </a:ext>
            </a:extLst>
          </p:cNvPr>
          <p:cNvSpPr/>
          <p:nvPr/>
        </p:nvSpPr>
        <p:spPr>
          <a:xfrm>
            <a:off x="3203839" y="1824886"/>
            <a:ext cx="2811951" cy="2546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6" name="TextBox 5">
            <a:extLst>
              <a:ext uri="{FF2B5EF4-FFF2-40B4-BE49-F238E27FC236}">
                <a16:creationId xmlns:a16="http://schemas.microsoft.com/office/drawing/2014/main" id="{FD1D8F75-5FD8-978B-9FEB-C54020486595}"/>
              </a:ext>
            </a:extLst>
          </p:cNvPr>
          <p:cNvSpPr txBox="1"/>
          <p:nvPr/>
        </p:nvSpPr>
        <p:spPr>
          <a:xfrm>
            <a:off x="2052244" y="1776350"/>
            <a:ext cx="5039512" cy="338554"/>
          </a:xfrm>
          <a:prstGeom prst="rect">
            <a:avLst/>
          </a:prstGeom>
          <a:noFill/>
        </p:spPr>
        <p:txBody>
          <a:bodyPr wrap="square" rtlCol="0">
            <a:spAutoFit/>
          </a:bodyPr>
          <a:lstStyle/>
          <a:p>
            <a:pPr algn="ctr">
              <a:buClr>
                <a:srgbClr val="000000"/>
              </a:buClr>
            </a:pPr>
            <a:r>
              <a:rPr lang="en-US" sz="1600" kern="0" dirty="0">
                <a:solidFill>
                  <a:srgbClr val="351F65"/>
                </a:solidFill>
                <a:latin typeface="Nunito Sans" pitchFamily="2" charset="0"/>
                <a:cs typeface="Arial"/>
                <a:sym typeface="Arial"/>
              </a:rPr>
              <a:t>2023 Most Important Issues to District 5 Residents</a:t>
            </a:r>
          </a:p>
        </p:txBody>
      </p:sp>
    </p:spTree>
    <p:extLst>
      <p:ext uri="{BB962C8B-B14F-4D97-AF65-F5344CB8AC3E}">
        <p14:creationId xmlns:p14="http://schemas.microsoft.com/office/powerpoint/2010/main" val="302872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dk1"/>
            </a:gs>
          </a:gsLst>
          <a:lin ang="5400012" scaled="0"/>
        </a:gra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xfrm>
            <a:off x="841609" y="2061784"/>
            <a:ext cx="3739237" cy="3416400"/>
          </a:xfrm>
          <a:prstGeom prst="rect">
            <a:avLst/>
          </a:prstGeom>
        </p:spPr>
        <p:txBody>
          <a:bodyPr spcFirstLastPara="1" wrap="square" lIns="91425" tIns="91425" rIns="91425" bIns="91425" anchor="t" anchorCtr="0">
            <a:noAutofit/>
          </a:bodyPr>
          <a:lstStyle/>
          <a:p>
            <a:pPr marL="171450" indent="-171450">
              <a:lnSpc>
                <a:spcPct val="125000"/>
              </a:lnSpc>
              <a:buClr>
                <a:schemeClr val="bg1"/>
              </a:buClr>
            </a:pPr>
            <a:r>
              <a:rPr lang="en-US" sz="1200" dirty="0">
                <a:solidFill>
                  <a:schemeClr val="lt1"/>
                </a:solidFill>
                <a:latin typeface="Nunito Sans Light"/>
                <a:ea typeface="Nunito Sans Light"/>
                <a:cs typeface="Nunito Sans Light"/>
                <a:sym typeface="Nunito Sans Light"/>
              </a:rPr>
              <a:t>Chairing charter review committee to discuss ways to modernize Denver’s Charter</a:t>
            </a:r>
          </a:p>
          <a:p>
            <a:pPr marL="0" indent="0">
              <a:lnSpc>
                <a:spcPct val="125000"/>
              </a:lnSpc>
              <a:buClr>
                <a:schemeClr val="bg1"/>
              </a:buClr>
              <a:buNone/>
            </a:pPr>
            <a:endParaRPr lang="en-US" sz="900" dirty="0">
              <a:solidFill>
                <a:schemeClr val="lt1"/>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lt1"/>
                </a:solidFill>
                <a:latin typeface="Nunito Sans Light" pitchFamily="2" charset="0"/>
                <a:ea typeface="Nunito Sans Light"/>
                <a:cs typeface="Nunito Sans Light"/>
                <a:sym typeface="Nunito Sans Light"/>
              </a:rPr>
              <a:t>Passed groundbreaking wage theft legislation that makes Denver workers the most protected in the nation</a:t>
            </a:r>
          </a:p>
          <a:p>
            <a:pPr marL="0" indent="0">
              <a:lnSpc>
                <a:spcPct val="125000"/>
              </a:lnSpc>
              <a:buClr>
                <a:schemeClr val="bg1"/>
              </a:buClr>
              <a:buNone/>
            </a:pPr>
            <a:endParaRPr lang="en-US" sz="900" dirty="0">
              <a:solidFill>
                <a:schemeClr val="lt1"/>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lt1"/>
                </a:solidFill>
                <a:latin typeface="Nunito Sans Light" pitchFamily="2" charset="0"/>
                <a:ea typeface="Nunito Sans Light"/>
                <a:cs typeface="Nunito Sans Light"/>
                <a:sym typeface="Nunito Sans Light"/>
              </a:rPr>
              <a:t>Supported the creation of an eviction clinic within the Denver County Courts that has served over 800 Denver families in 2023</a:t>
            </a:r>
          </a:p>
          <a:p>
            <a:pPr marL="0" indent="0">
              <a:lnSpc>
                <a:spcPct val="125000"/>
              </a:lnSpc>
              <a:buNone/>
            </a:pPr>
            <a:endParaRPr lang="en-US" sz="900" dirty="0">
              <a:solidFill>
                <a:schemeClr val="lt1"/>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lt1"/>
                </a:solidFill>
                <a:latin typeface="Nunito Sans Light" pitchFamily="2" charset="0"/>
                <a:ea typeface="Nunito Sans Light"/>
                <a:cs typeface="Nunito Sans Light"/>
                <a:sym typeface="Nunito Sans Light"/>
              </a:rPr>
              <a:t>Sponsored legislation to apply the Active Centers and Corridors (DO-8) design standards to properties along East Colfax which will promote walkability and small business growth </a:t>
            </a:r>
          </a:p>
        </p:txBody>
      </p:sp>
      <p:sp>
        <p:nvSpPr>
          <p:cNvPr id="3" name="Text Placeholder 2">
            <a:extLst>
              <a:ext uri="{FF2B5EF4-FFF2-40B4-BE49-F238E27FC236}">
                <a16:creationId xmlns:a16="http://schemas.microsoft.com/office/drawing/2014/main" id="{A604770C-B08E-6D0E-BCA0-B98E44EB7B49}"/>
              </a:ext>
            </a:extLst>
          </p:cNvPr>
          <p:cNvSpPr>
            <a:spLocks noGrp="1"/>
          </p:cNvSpPr>
          <p:nvPr>
            <p:ph type="body" idx="2"/>
          </p:nvPr>
        </p:nvSpPr>
        <p:spPr>
          <a:xfrm>
            <a:off x="4782417" y="2061784"/>
            <a:ext cx="4023976" cy="3676592"/>
          </a:xfrm>
        </p:spPr>
        <p:txBody>
          <a:bodyPr>
            <a:normAutofit/>
          </a:bodyPr>
          <a:lstStyle/>
          <a:p>
            <a:pPr marL="180975" indent="-180975">
              <a:lnSpc>
                <a:spcPct val="125000"/>
              </a:lnSpc>
              <a:buClr>
                <a:schemeClr val="bg1"/>
              </a:buClr>
            </a:pPr>
            <a:r>
              <a:rPr lang="en-US" sz="1200" dirty="0">
                <a:solidFill>
                  <a:schemeClr val="lt1"/>
                </a:solidFill>
                <a:latin typeface="Nunito Sans Light" pitchFamily="2" charset="0"/>
                <a:ea typeface="Nunito Sans Light"/>
                <a:cs typeface="Nunito Sans Light"/>
                <a:sym typeface="Nunito Sans Light"/>
              </a:rPr>
              <a:t>Sponsored legislation to allow the Auditor’s Office to better oversee and update Denver’s prevailing wage pay classifications</a:t>
            </a:r>
          </a:p>
          <a:p>
            <a:pPr marL="0" indent="0">
              <a:lnSpc>
                <a:spcPct val="125000"/>
              </a:lnSpc>
              <a:buClr>
                <a:schemeClr val="bg1"/>
              </a:buClr>
              <a:buNone/>
            </a:pPr>
            <a:endParaRPr lang="en-US" sz="900" dirty="0">
              <a:solidFill>
                <a:schemeClr val="lt1"/>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lt1"/>
                </a:solidFill>
                <a:latin typeface="Nunito Sans Light" pitchFamily="2" charset="0"/>
                <a:ea typeface="Nunito Sans Light"/>
                <a:cs typeface="Nunito Sans Light"/>
                <a:sym typeface="Nunito Sans Light"/>
              </a:rPr>
              <a:t>Facilitated a conversation about rezoning Montclair to allow for ADUs (there was not clear support from residents for the proposal, so this will not move forward)</a:t>
            </a:r>
          </a:p>
          <a:p>
            <a:pPr marL="0" indent="0">
              <a:lnSpc>
                <a:spcPct val="125000"/>
              </a:lnSpc>
              <a:buClr>
                <a:schemeClr val="bg1"/>
              </a:buClr>
              <a:buNone/>
            </a:pPr>
            <a:endParaRPr lang="en-US" sz="900" dirty="0">
              <a:solidFill>
                <a:schemeClr val="lt1"/>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lt1"/>
                </a:solidFill>
                <a:latin typeface="Nunito Sans Light"/>
              </a:rPr>
              <a:t>Partnered with DPD to do a lighting and crime study of every neighborhood in District 5, to identify opportunities to enhance community safety</a:t>
            </a:r>
          </a:p>
          <a:p>
            <a:pPr marL="0" indent="0">
              <a:lnSpc>
                <a:spcPct val="125000"/>
              </a:lnSpc>
              <a:buNone/>
            </a:pPr>
            <a:endParaRPr lang="en-US" sz="900" dirty="0">
              <a:solidFill>
                <a:schemeClr val="lt1"/>
              </a:solidFill>
              <a:latin typeface="Nunito Sans Light"/>
              <a:ea typeface="Nunito Sans Light"/>
              <a:cs typeface="Nunito Sans Light"/>
              <a:sym typeface="Nunito Sans Light"/>
            </a:endParaRPr>
          </a:p>
          <a:p>
            <a:pPr marL="171450" indent="-171450">
              <a:lnSpc>
                <a:spcPct val="125000"/>
              </a:lnSpc>
              <a:buClr>
                <a:schemeClr val="bg1"/>
              </a:buClr>
            </a:pPr>
            <a:r>
              <a:rPr lang="en-US" sz="1200" dirty="0">
                <a:solidFill>
                  <a:schemeClr val="lt1"/>
                </a:solidFill>
                <a:latin typeface="Nunito Sans Light"/>
                <a:ea typeface="Nunito Sans Light"/>
                <a:cs typeface="Nunito Sans Light"/>
                <a:sym typeface="Nunito Sans Light"/>
              </a:rPr>
              <a:t>Completed a traffic study of Uinta Way from 11</a:t>
            </a:r>
            <a:r>
              <a:rPr lang="en-US" sz="1200" baseline="30000" dirty="0">
                <a:solidFill>
                  <a:schemeClr val="lt1"/>
                </a:solidFill>
                <a:latin typeface="Nunito Sans Light"/>
                <a:ea typeface="Nunito Sans Light"/>
                <a:cs typeface="Nunito Sans Light"/>
                <a:sym typeface="Nunito Sans Light"/>
              </a:rPr>
              <a:t>th</a:t>
            </a:r>
            <a:r>
              <a:rPr lang="en-US" sz="1200" dirty="0">
                <a:solidFill>
                  <a:schemeClr val="lt1"/>
                </a:solidFill>
                <a:latin typeface="Nunito Sans Light"/>
                <a:ea typeface="Nunito Sans Light"/>
                <a:cs typeface="Nunito Sans Light"/>
                <a:sym typeface="Nunito Sans Light"/>
              </a:rPr>
              <a:t> Ave to Lowry Blvd to enhance traffic safety in East Denver</a:t>
            </a:r>
          </a:p>
        </p:txBody>
      </p:sp>
      <p:sp>
        <p:nvSpPr>
          <p:cNvPr id="67" name="Google Shape;67;p14"/>
          <p:cNvSpPr/>
          <p:nvPr/>
        </p:nvSpPr>
        <p:spPr>
          <a:xfrm>
            <a:off x="0" y="857250"/>
            <a:ext cx="529200" cy="5143500"/>
          </a:xfrm>
          <a:prstGeom prst="round1Rect">
            <a:avLst>
              <a:gd name="adj" fmla="val 36360"/>
            </a:avLst>
          </a:prstGeom>
          <a:gradFill>
            <a:gsLst>
              <a:gs pos="0">
                <a:srgbClr val="502F98"/>
              </a:gs>
              <a:gs pos="100000">
                <a:srgbClr val="1C1331"/>
              </a:gs>
            </a:gsLst>
            <a:lin ang="5400012"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8" name="Google Shape;68;p14"/>
          <p:cNvSpPr txBox="1"/>
          <p:nvPr/>
        </p:nvSpPr>
        <p:spPr>
          <a:xfrm>
            <a:off x="1090375" y="1047275"/>
            <a:ext cx="7605756" cy="910200"/>
          </a:xfrm>
          <a:prstGeom prst="rect">
            <a:avLst/>
          </a:prstGeom>
          <a:noFill/>
          <a:ln>
            <a:noFill/>
          </a:ln>
        </p:spPr>
        <p:txBody>
          <a:bodyPr spcFirstLastPara="1" wrap="square" lIns="91425" tIns="91425" rIns="91425" bIns="91425" anchor="t" anchorCtr="0">
            <a:noAutofit/>
          </a:bodyPr>
          <a:lstStyle/>
          <a:p>
            <a:pPr>
              <a:lnSpc>
                <a:spcPct val="115000"/>
              </a:lnSpc>
              <a:spcAft>
                <a:spcPts val="1200"/>
              </a:spcAft>
              <a:buClr>
                <a:srgbClr val="000000"/>
              </a:buClr>
            </a:pPr>
            <a:r>
              <a:rPr lang="en" sz="3400" kern="0" dirty="0">
                <a:solidFill>
                  <a:srgbClr val="FFFFFF"/>
                </a:solidFill>
                <a:latin typeface="DM Serif Display"/>
                <a:ea typeface="DM Serif Display"/>
                <a:cs typeface="DM Serif Display"/>
                <a:sym typeface="DM Serif Display"/>
              </a:rPr>
              <a:t>2022-2023 District 5 Highlights</a:t>
            </a:r>
            <a:endParaRPr sz="3400" kern="0" dirty="0">
              <a:solidFill>
                <a:srgbClr val="FFFFFF"/>
              </a:solidFill>
              <a:latin typeface="DM Serif Display"/>
              <a:ea typeface="DM Serif Display"/>
              <a:cs typeface="DM Serif Display"/>
              <a:sym typeface="DM Serif Display"/>
            </a:endParaRPr>
          </a:p>
        </p:txBody>
      </p:sp>
      <p:cxnSp>
        <p:nvCxnSpPr>
          <p:cNvPr id="69" name="Google Shape;69;p14"/>
          <p:cNvCxnSpPr/>
          <p:nvPr/>
        </p:nvCxnSpPr>
        <p:spPr>
          <a:xfrm>
            <a:off x="1181400" y="1957475"/>
            <a:ext cx="7962600" cy="0"/>
          </a:xfrm>
          <a:prstGeom prst="straightConnector1">
            <a:avLst/>
          </a:prstGeom>
          <a:noFill/>
          <a:ln w="19050" cap="flat" cmpd="sng">
            <a:solidFill>
              <a:schemeClr val="dk1"/>
            </a:solidFill>
            <a:prstDash val="solid"/>
            <a:round/>
            <a:headEnd type="none" w="med" len="med"/>
            <a:tailEnd type="none" w="med" len="med"/>
          </a:ln>
        </p:spPr>
      </p:cxnSp>
      <p:sp>
        <p:nvSpPr>
          <p:cNvPr id="70" name="Google Shape;70;p14"/>
          <p:cNvSpPr txBox="1"/>
          <p:nvPr/>
        </p:nvSpPr>
        <p:spPr>
          <a:xfrm>
            <a:off x="6451894" y="5582494"/>
            <a:ext cx="26921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  </a:t>
            </a:r>
            <a:endParaRPr sz="800" kern="0" dirty="0">
              <a:solidFill>
                <a:srgbClr val="DDDAE8"/>
              </a:solidFill>
              <a:latin typeface="Nunito Sans Light"/>
              <a:ea typeface="Nunito Sans Light"/>
              <a:cs typeface="Nunito Sans Light"/>
              <a:sym typeface="Nunito Sans Light"/>
            </a:endParaRPr>
          </a:p>
        </p:txBody>
      </p:sp>
    </p:spTree>
    <p:extLst>
      <p:ext uri="{BB962C8B-B14F-4D97-AF65-F5344CB8AC3E}">
        <p14:creationId xmlns:p14="http://schemas.microsoft.com/office/powerpoint/2010/main" val="100149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p:nvPr/>
        </p:nvSpPr>
        <p:spPr>
          <a:xfrm>
            <a:off x="1313740" y="1126095"/>
            <a:ext cx="6516513" cy="784743"/>
          </a:xfrm>
          <a:prstGeom prst="rect">
            <a:avLst/>
          </a:prstGeom>
          <a:noFill/>
          <a:ln>
            <a:noFill/>
          </a:ln>
        </p:spPr>
        <p:txBody>
          <a:bodyPr spcFirstLastPara="1" wrap="square" lIns="91425" tIns="91425" rIns="91425" bIns="91425" anchor="t" anchorCtr="0">
            <a:noAutofit/>
          </a:bodyPr>
          <a:lstStyle/>
          <a:p>
            <a:pPr>
              <a:buClr>
                <a:srgbClr val="000000"/>
              </a:buClr>
            </a:pPr>
            <a:r>
              <a:rPr lang="en" sz="2800" kern="0" dirty="0">
                <a:solidFill>
                  <a:srgbClr val="351F65"/>
                </a:solidFill>
                <a:latin typeface="DM Serif Display"/>
                <a:ea typeface="DM Serif Display"/>
                <a:cs typeface="DM Serif Display"/>
                <a:sym typeface="DM Serif Display"/>
              </a:rPr>
              <a:t>Our Lens: Social Determinants of Health</a:t>
            </a:r>
            <a:endParaRPr sz="2800" kern="0" dirty="0">
              <a:solidFill>
                <a:srgbClr val="351F65"/>
              </a:solidFill>
              <a:latin typeface="DM Serif Display"/>
              <a:ea typeface="DM Serif Display"/>
              <a:cs typeface="DM Serif Display"/>
              <a:sym typeface="DM Serif Display"/>
            </a:endParaRPr>
          </a:p>
        </p:txBody>
      </p:sp>
      <p:pic>
        <p:nvPicPr>
          <p:cNvPr id="168" name="Google Shape;168;p18"/>
          <p:cNvPicPr preferRelativeResize="0"/>
          <p:nvPr/>
        </p:nvPicPr>
        <p:blipFill>
          <a:blip r:embed="rId3">
            <a:alphaModFix/>
          </a:blip>
          <a:stretch>
            <a:fillRect/>
          </a:stretch>
        </p:blipFill>
        <p:spPr>
          <a:xfrm>
            <a:off x="248375" y="992354"/>
            <a:ext cx="910150" cy="910174"/>
          </a:xfrm>
          <a:prstGeom prst="rect">
            <a:avLst/>
          </a:prstGeom>
          <a:noFill/>
          <a:ln>
            <a:noFill/>
          </a:ln>
        </p:spPr>
      </p:pic>
      <p:cxnSp>
        <p:nvCxnSpPr>
          <p:cNvPr id="169" name="Google Shape;169;p18"/>
          <p:cNvCxnSpPr/>
          <p:nvPr/>
        </p:nvCxnSpPr>
        <p:spPr>
          <a:xfrm>
            <a:off x="1158525" y="1219141"/>
            <a:ext cx="0" cy="4566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18"/>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cxnSp>
        <p:nvCxnSpPr>
          <p:cNvPr id="173" name="Google Shape;173;p18"/>
          <p:cNvCxnSpPr/>
          <p:nvPr/>
        </p:nvCxnSpPr>
        <p:spPr>
          <a:xfrm>
            <a:off x="-11100" y="550252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175" name="Google Shape;175;p18"/>
          <p:cNvCxnSpPr>
            <a:cxnSpLocks/>
          </p:cNvCxnSpPr>
          <p:nvPr/>
        </p:nvCxnSpPr>
        <p:spPr>
          <a:xfrm flipV="1">
            <a:off x="7819152" y="1447441"/>
            <a:ext cx="1324848" cy="1"/>
          </a:xfrm>
          <a:prstGeom prst="straightConnector1">
            <a:avLst/>
          </a:prstGeom>
          <a:noFill/>
          <a:ln w="9525" cap="flat" cmpd="sng">
            <a:solidFill>
              <a:schemeClr val="dk1"/>
            </a:solidFill>
            <a:prstDash val="solid"/>
            <a:round/>
            <a:headEnd type="none" w="med" len="med"/>
            <a:tailEnd type="none" w="med" len="med"/>
          </a:ln>
        </p:spPr>
      </p:cxnSp>
      <p:sp>
        <p:nvSpPr>
          <p:cNvPr id="178" name="Google Shape;178;p18"/>
          <p:cNvSpPr txBox="1"/>
          <p:nvPr/>
        </p:nvSpPr>
        <p:spPr>
          <a:xfrm>
            <a:off x="6443663" y="5603925"/>
            <a:ext cx="2635237"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a:t>
            </a:r>
            <a:endParaRPr sz="800" kern="0" dirty="0">
              <a:solidFill>
                <a:srgbClr val="DDDAE8"/>
              </a:solidFill>
              <a:latin typeface="Nunito Sans Light"/>
              <a:ea typeface="Nunito Sans Light"/>
              <a:cs typeface="Nunito Sans Light"/>
              <a:sym typeface="Nunito Sans Light"/>
            </a:endParaRPr>
          </a:p>
        </p:txBody>
      </p:sp>
      <p:pic>
        <p:nvPicPr>
          <p:cNvPr id="6" name="Picture 5">
            <a:extLst>
              <a:ext uri="{FF2B5EF4-FFF2-40B4-BE49-F238E27FC236}">
                <a16:creationId xmlns:a16="http://schemas.microsoft.com/office/drawing/2014/main" id="{006F72B4-1ACA-2016-D10D-ACE4F6231FEE}"/>
              </a:ext>
            </a:extLst>
          </p:cNvPr>
          <p:cNvPicPr>
            <a:picLocks noChangeAspect="1"/>
          </p:cNvPicPr>
          <p:nvPr/>
        </p:nvPicPr>
        <p:blipFill rotWithShape="1">
          <a:blip r:embed="rId4"/>
          <a:srcRect t="19764"/>
          <a:stretch/>
        </p:blipFill>
        <p:spPr>
          <a:xfrm>
            <a:off x="151881" y="1791495"/>
            <a:ext cx="8743745" cy="3548130"/>
          </a:xfrm>
          <a:prstGeom prst="rect">
            <a:avLst/>
          </a:prstGeom>
        </p:spPr>
      </p:pic>
    </p:spTree>
    <p:extLst>
      <p:ext uri="{BB962C8B-B14F-4D97-AF65-F5344CB8AC3E}">
        <p14:creationId xmlns:p14="http://schemas.microsoft.com/office/powerpoint/2010/main" val="264998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7879976" cy="4525963"/>
          </a:xfrm>
        </p:spPr>
        <p:txBody>
          <a:bodyPr>
            <a:normAutofit/>
          </a:bodyPr>
          <a:lstStyle/>
          <a:p>
            <a:r>
              <a:rPr lang="en-US" sz="2400" dirty="0"/>
              <a:t>Welcome and Introductions</a:t>
            </a:r>
          </a:p>
          <a:p>
            <a:r>
              <a:rPr lang="en-US" sz="2400" dirty="0"/>
              <a:t>WDCA – Overview, projects, help needed</a:t>
            </a:r>
          </a:p>
          <a:p>
            <a:r>
              <a:rPr lang="en-US" sz="2400" dirty="0"/>
              <a:t>Treasurer/Membership Report</a:t>
            </a:r>
          </a:p>
          <a:p>
            <a:r>
              <a:rPr lang="en-US" sz="2400" dirty="0"/>
              <a:t>Safety Updates</a:t>
            </a:r>
          </a:p>
          <a:p>
            <a:r>
              <a:rPr lang="en-US" sz="2400" dirty="0"/>
              <a:t>Special Topic – Urban Oil Drilling Update</a:t>
            </a:r>
          </a:p>
          <a:p>
            <a:r>
              <a:rPr lang="en-US" sz="2400" dirty="0"/>
              <a:t>CW Amanda Sawyer Updates &amp; Q/A!</a:t>
            </a:r>
          </a:p>
          <a:p>
            <a:r>
              <a:rPr lang="en-US" sz="2400" dirty="0"/>
              <a:t>Board Elections</a:t>
            </a:r>
          </a:p>
          <a:p>
            <a:pPr marL="109728" indent="0">
              <a:buNone/>
            </a:pPr>
            <a:endParaRPr lang="en-US" sz="2400" dirty="0"/>
          </a:p>
          <a:p>
            <a:pPr marL="109728" indent="0">
              <a:buNone/>
            </a:pPr>
            <a:r>
              <a:rPr lang="en-US" sz="2000" b="1" dirty="0">
                <a:solidFill>
                  <a:schemeClr val="accent1">
                    <a:lumMod val="75000"/>
                  </a:schemeClr>
                </a:solidFill>
                <a:effectLst>
                  <a:outerShdw blurRad="38100" dist="38100" dir="2700000" algn="tl">
                    <a:srgbClr val="000000">
                      <a:alpha val="43137"/>
                    </a:srgbClr>
                  </a:outerShdw>
                </a:effectLst>
              </a:rPr>
              <a:t>As always our sincere thanks to BMH-BJ Synagogue for being our partner for these public meetings</a:t>
            </a:r>
          </a:p>
          <a:p>
            <a:endParaRPr lang="en-US" sz="2400" dirty="0"/>
          </a:p>
        </p:txBody>
      </p:sp>
      <p:sp>
        <p:nvSpPr>
          <p:cNvPr id="3" name="Title 2"/>
          <p:cNvSpPr>
            <a:spLocks noGrp="1"/>
          </p:cNvSpPr>
          <p:nvPr>
            <p:ph type="title"/>
          </p:nvPr>
        </p:nvSpPr>
        <p:spPr/>
        <p:txBody>
          <a:bodyPr/>
          <a:lstStyle/>
          <a:p>
            <a:r>
              <a:rPr lang="en-US" dirty="0">
                <a:solidFill>
                  <a:schemeClr val="accent1">
                    <a:lumMod val="75000"/>
                  </a:schemeClr>
                </a:solidFill>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5"/>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 name="Google Shape;78;p15"/>
          <p:cNvSpPr txBox="1"/>
          <p:nvPr/>
        </p:nvSpPr>
        <p:spPr>
          <a:xfrm>
            <a:off x="451369" y="1027047"/>
            <a:ext cx="8351972" cy="949500"/>
          </a:xfrm>
          <a:prstGeom prst="rect">
            <a:avLst/>
          </a:prstGeom>
          <a:noFill/>
          <a:ln>
            <a:noFill/>
          </a:ln>
        </p:spPr>
        <p:txBody>
          <a:bodyPr spcFirstLastPara="1" wrap="square" lIns="91425" tIns="91425" rIns="91425" bIns="91425" anchor="t" anchorCtr="0">
            <a:noAutofit/>
          </a:bodyPr>
          <a:lstStyle/>
          <a:p>
            <a:pPr>
              <a:buClr>
                <a:srgbClr val="000000"/>
              </a:buClr>
            </a:pPr>
            <a:r>
              <a:rPr lang="en" sz="2800" kern="0" dirty="0">
                <a:solidFill>
                  <a:srgbClr val="351F65"/>
                </a:solidFill>
                <a:latin typeface="DM Serif Display"/>
                <a:ea typeface="DM Serif Display"/>
                <a:cs typeface="DM Serif Display"/>
                <a:sym typeface="DM Serif Display"/>
              </a:rPr>
              <a:t>D5’s Community Safety Work with Agency Partners </a:t>
            </a:r>
            <a:endParaRPr sz="2800" kern="0" dirty="0">
              <a:solidFill>
                <a:srgbClr val="351F65"/>
              </a:solidFill>
              <a:latin typeface="DM Serif Display"/>
              <a:ea typeface="DM Serif Display"/>
              <a:cs typeface="DM Serif Display"/>
              <a:sym typeface="DM Serif Display"/>
            </a:endParaRPr>
          </a:p>
        </p:txBody>
      </p:sp>
      <p:cxnSp>
        <p:nvCxnSpPr>
          <p:cNvPr id="79" name="Google Shape;79;p15"/>
          <p:cNvCxnSpPr/>
          <p:nvPr/>
        </p:nvCxnSpPr>
        <p:spPr>
          <a:xfrm>
            <a:off x="-11100" y="552697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98" name="Google Shape;98;p15"/>
          <p:cNvCxnSpPr>
            <a:cxnSpLocks/>
          </p:cNvCxnSpPr>
          <p:nvPr/>
        </p:nvCxnSpPr>
        <p:spPr>
          <a:xfrm>
            <a:off x="575373" y="1731715"/>
            <a:ext cx="8117258" cy="0"/>
          </a:xfrm>
          <a:prstGeom prst="straightConnector1">
            <a:avLst/>
          </a:prstGeom>
          <a:noFill/>
          <a:ln w="9525" cap="flat" cmpd="sng">
            <a:solidFill>
              <a:schemeClr val="dk1"/>
            </a:solidFill>
            <a:prstDash val="solid"/>
            <a:round/>
            <a:headEnd type="none" w="med" len="med"/>
            <a:tailEnd type="none" w="med" len="med"/>
          </a:ln>
        </p:spPr>
      </p:cxnSp>
      <p:sp>
        <p:nvSpPr>
          <p:cNvPr id="99" name="Google Shape;99;p15"/>
          <p:cNvSpPr txBox="1"/>
          <p:nvPr/>
        </p:nvSpPr>
        <p:spPr>
          <a:xfrm>
            <a:off x="6465094" y="5603925"/>
            <a:ext cx="26138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a:t>
            </a:r>
            <a:endParaRPr sz="800" kern="0" dirty="0">
              <a:solidFill>
                <a:srgbClr val="DDDAE8"/>
              </a:solidFill>
              <a:latin typeface="Nunito Sans Light"/>
              <a:ea typeface="Nunito Sans Light"/>
              <a:cs typeface="Nunito Sans Light"/>
              <a:sym typeface="Nunito Sans Light"/>
            </a:endParaRPr>
          </a:p>
        </p:txBody>
      </p:sp>
      <p:pic>
        <p:nvPicPr>
          <p:cNvPr id="17" name="Picture 16">
            <a:extLst>
              <a:ext uri="{FF2B5EF4-FFF2-40B4-BE49-F238E27FC236}">
                <a16:creationId xmlns:a16="http://schemas.microsoft.com/office/drawing/2014/main" id="{B2B71F98-77A4-4CDE-9B89-1AB2A3AFD1B6}"/>
              </a:ext>
            </a:extLst>
          </p:cNvPr>
          <p:cNvPicPr>
            <a:picLocks noChangeAspect="1"/>
          </p:cNvPicPr>
          <p:nvPr/>
        </p:nvPicPr>
        <p:blipFill>
          <a:blip r:embed="rId3"/>
          <a:stretch>
            <a:fillRect/>
          </a:stretch>
        </p:blipFill>
        <p:spPr>
          <a:xfrm>
            <a:off x="1884178" y="1532496"/>
            <a:ext cx="5309719" cy="4102964"/>
          </a:xfrm>
          <a:prstGeom prst="rect">
            <a:avLst/>
          </a:prstGeom>
        </p:spPr>
      </p:pic>
      <p:sp>
        <p:nvSpPr>
          <p:cNvPr id="2" name="5-Point Star 1">
            <a:extLst>
              <a:ext uri="{FF2B5EF4-FFF2-40B4-BE49-F238E27FC236}">
                <a16:creationId xmlns:a16="http://schemas.microsoft.com/office/drawing/2014/main" id="{1C9D3BC8-222D-FC27-0164-DA43A58BB6E8}"/>
              </a:ext>
            </a:extLst>
          </p:cNvPr>
          <p:cNvSpPr/>
          <p:nvPr/>
        </p:nvSpPr>
        <p:spPr>
          <a:xfrm rot="1232259">
            <a:off x="5645022" y="2436385"/>
            <a:ext cx="261258" cy="244831"/>
          </a:xfrm>
          <a:prstGeom prst="star5">
            <a:avLst/>
          </a:prstGeom>
          <a:solidFill>
            <a:schemeClr val="accent6">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Tree>
    <p:extLst>
      <p:ext uri="{BB962C8B-B14F-4D97-AF65-F5344CB8AC3E}">
        <p14:creationId xmlns:p14="http://schemas.microsoft.com/office/powerpoint/2010/main" val="2927916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5"/>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 name="Google Shape;78;p15"/>
          <p:cNvSpPr txBox="1"/>
          <p:nvPr/>
        </p:nvSpPr>
        <p:spPr>
          <a:xfrm>
            <a:off x="462799" y="964774"/>
            <a:ext cx="8448119" cy="949500"/>
          </a:xfrm>
          <a:prstGeom prst="rect">
            <a:avLst/>
          </a:prstGeom>
          <a:noFill/>
          <a:ln>
            <a:noFill/>
          </a:ln>
        </p:spPr>
        <p:txBody>
          <a:bodyPr spcFirstLastPara="1" wrap="square" lIns="91425" tIns="91425" rIns="91425" bIns="91425" anchor="t" anchorCtr="0">
            <a:noAutofit/>
          </a:bodyPr>
          <a:lstStyle/>
          <a:p>
            <a:pPr>
              <a:buClr>
                <a:srgbClr val="000000"/>
              </a:buClr>
            </a:pPr>
            <a:r>
              <a:rPr lang="en" sz="3200" kern="0" dirty="0">
                <a:solidFill>
                  <a:srgbClr val="351F65"/>
                </a:solidFill>
                <a:latin typeface="DM Serif Display"/>
                <a:ea typeface="DM Serif Display"/>
                <a:cs typeface="DM Serif Display"/>
                <a:sym typeface="DM Serif Display"/>
              </a:rPr>
              <a:t>2022-2023 Community Safety Improvements</a:t>
            </a:r>
            <a:endParaRPr sz="3200" kern="0" dirty="0">
              <a:solidFill>
                <a:srgbClr val="351F65"/>
              </a:solidFill>
              <a:latin typeface="DM Serif Display"/>
              <a:ea typeface="DM Serif Display"/>
              <a:cs typeface="DM Serif Display"/>
              <a:sym typeface="DM Serif Display"/>
            </a:endParaRPr>
          </a:p>
        </p:txBody>
      </p:sp>
      <p:cxnSp>
        <p:nvCxnSpPr>
          <p:cNvPr id="79" name="Google Shape;79;p15"/>
          <p:cNvCxnSpPr/>
          <p:nvPr/>
        </p:nvCxnSpPr>
        <p:spPr>
          <a:xfrm>
            <a:off x="-11100" y="552697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98" name="Google Shape;98;p15"/>
          <p:cNvCxnSpPr>
            <a:cxnSpLocks/>
          </p:cNvCxnSpPr>
          <p:nvPr/>
        </p:nvCxnSpPr>
        <p:spPr>
          <a:xfrm flipV="1">
            <a:off x="672272" y="1622754"/>
            <a:ext cx="7799456" cy="31323"/>
          </a:xfrm>
          <a:prstGeom prst="straightConnector1">
            <a:avLst/>
          </a:prstGeom>
          <a:noFill/>
          <a:ln w="9525" cap="flat" cmpd="sng">
            <a:solidFill>
              <a:schemeClr val="dk1"/>
            </a:solidFill>
            <a:prstDash val="solid"/>
            <a:round/>
            <a:headEnd type="none" w="med" len="med"/>
            <a:tailEnd type="none" w="med" len="med"/>
          </a:ln>
        </p:spPr>
      </p:cxnSp>
      <p:sp>
        <p:nvSpPr>
          <p:cNvPr id="99" name="Google Shape;99;p15"/>
          <p:cNvSpPr txBox="1"/>
          <p:nvPr/>
        </p:nvSpPr>
        <p:spPr>
          <a:xfrm>
            <a:off x="6465094" y="5603925"/>
            <a:ext cx="26138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a:t>
            </a:r>
            <a:endParaRPr sz="800" kern="0" dirty="0">
              <a:solidFill>
                <a:srgbClr val="DDDAE8"/>
              </a:solidFill>
              <a:latin typeface="Nunito Sans Light"/>
              <a:ea typeface="Nunito Sans Light"/>
              <a:cs typeface="Nunito Sans Light"/>
              <a:sym typeface="Nunito Sans Light"/>
            </a:endParaRPr>
          </a:p>
        </p:txBody>
      </p:sp>
      <p:sp>
        <p:nvSpPr>
          <p:cNvPr id="5" name="TextBox 4">
            <a:extLst>
              <a:ext uri="{FF2B5EF4-FFF2-40B4-BE49-F238E27FC236}">
                <a16:creationId xmlns:a16="http://schemas.microsoft.com/office/drawing/2014/main" id="{6A614B3B-262B-4F0D-B170-7D81D72EAD79}"/>
              </a:ext>
            </a:extLst>
          </p:cNvPr>
          <p:cNvSpPr txBox="1"/>
          <p:nvPr/>
        </p:nvSpPr>
        <p:spPr>
          <a:xfrm>
            <a:off x="560272" y="1952757"/>
            <a:ext cx="3554528" cy="646331"/>
          </a:xfrm>
          <a:prstGeom prst="rect">
            <a:avLst/>
          </a:prstGeom>
          <a:noFill/>
        </p:spPr>
        <p:txBody>
          <a:bodyPr wrap="square" rtlCol="0">
            <a:spAutoFit/>
          </a:bodyPr>
          <a:lstStyle/>
          <a:p>
            <a:pPr>
              <a:buClr>
                <a:srgbClr val="000000"/>
              </a:buClr>
            </a:pPr>
            <a:endParaRPr lang="en-US" sz="800" kern="0" dirty="0">
              <a:solidFill>
                <a:srgbClr val="000000"/>
              </a:solidFill>
              <a:latin typeface="Nunito Sans" pitchFamily="2" charset="77"/>
              <a:cs typeface="Arial"/>
              <a:sym typeface="Arial"/>
            </a:endParaRPr>
          </a:p>
          <a:p>
            <a:pPr>
              <a:buClr>
                <a:srgbClr val="000000"/>
              </a:buClr>
            </a:pPr>
            <a:endParaRPr lang="en-US" sz="1400" kern="0" dirty="0">
              <a:solidFill>
                <a:srgbClr val="000000"/>
              </a:solidFill>
              <a:latin typeface="Nunito Sans" pitchFamily="2" charset="77"/>
              <a:cs typeface="Arial"/>
              <a:sym typeface="Arial"/>
            </a:endParaRPr>
          </a:p>
          <a:p>
            <a:pPr>
              <a:buClr>
                <a:srgbClr val="000000"/>
              </a:buClr>
            </a:pPr>
            <a:endParaRPr lang="en-US" sz="1400" kern="0" dirty="0">
              <a:solidFill>
                <a:srgbClr val="000000"/>
              </a:solidFill>
              <a:latin typeface="Nunito Sans" pitchFamily="2" charset="77"/>
              <a:cs typeface="Arial"/>
              <a:sym typeface="Arial"/>
            </a:endParaRPr>
          </a:p>
        </p:txBody>
      </p:sp>
      <p:sp>
        <p:nvSpPr>
          <p:cNvPr id="2" name="TextBox 1">
            <a:extLst>
              <a:ext uri="{FF2B5EF4-FFF2-40B4-BE49-F238E27FC236}">
                <a16:creationId xmlns:a16="http://schemas.microsoft.com/office/drawing/2014/main" id="{EA4D4EF3-F398-F171-2052-9B5BF7F5F084}"/>
              </a:ext>
            </a:extLst>
          </p:cNvPr>
          <p:cNvSpPr txBox="1"/>
          <p:nvPr/>
        </p:nvSpPr>
        <p:spPr>
          <a:xfrm>
            <a:off x="672273" y="1672907"/>
            <a:ext cx="3554529" cy="4093428"/>
          </a:xfrm>
          <a:prstGeom prst="rect">
            <a:avLst/>
          </a:prstGeom>
          <a:noFill/>
        </p:spPr>
        <p:txBody>
          <a:bodyPr wrap="square" rtlCol="0">
            <a:spAutoFit/>
          </a:bodyPr>
          <a:lstStyle/>
          <a:p>
            <a:pPr>
              <a:buClr>
                <a:srgbClr val="000000"/>
              </a:buClr>
            </a:pPr>
            <a:endParaRPr lang="en-US" sz="900" kern="0" dirty="0">
              <a:solidFill>
                <a:srgbClr val="351F65"/>
              </a:solidFill>
              <a:latin typeface="Nunito Sans" pitchFamily="2" charset="77"/>
              <a:cs typeface="Arial"/>
              <a:sym typeface="Arial"/>
            </a:endParaRPr>
          </a:p>
          <a:p>
            <a:pPr marL="285750" indent="-2857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Working with HOA’s to assess feasibility of installation of HALO cameras in strategic areas within District 5 neighborhoods</a:t>
            </a:r>
          </a:p>
          <a:p>
            <a:pPr>
              <a:buClr>
                <a:srgbClr val="000000"/>
              </a:buClr>
            </a:pPr>
            <a:endParaRPr lang="en-US" sz="900" kern="0" dirty="0">
              <a:solidFill>
                <a:srgbClr val="351F65"/>
              </a:solidFill>
              <a:latin typeface="Nunito Sans" pitchFamily="2" charset="77"/>
              <a:cs typeface="Arial"/>
              <a:sym typeface="Arial"/>
            </a:endParaRPr>
          </a:p>
          <a:p>
            <a:pPr marL="285750" indent="-2857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Provided additional funding through the BIO Fund for Denver businesses to add safety and security measures</a:t>
            </a:r>
          </a:p>
          <a:p>
            <a:pPr>
              <a:buClr>
                <a:srgbClr val="002060"/>
              </a:buClr>
            </a:pPr>
            <a:endParaRPr lang="en-US" sz="900" kern="0" dirty="0">
              <a:solidFill>
                <a:srgbClr val="351F65"/>
              </a:solidFill>
              <a:latin typeface="Nunito Sans" pitchFamily="2" charset="77"/>
              <a:cs typeface="Arial"/>
              <a:sym typeface="Arial"/>
            </a:endParaRPr>
          </a:p>
          <a:p>
            <a:pPr marL="285750" indent="-2857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Supported new legislation to crack down on inoperable, inappropriately-stored, and abandoned vehicles in the Right-of-Way</a:t>
            </a:r>
          </a:p>
          <a:p>
            <a:pPr>
              <a:buClr>
                <a:srgbClr val="002060"/>
              </a:buClr>
            </a:pPr>
            <a:endParaRPr lang="en-US" sz="900" kern="0" dirty="0">
              <a:solidFill>
                <a:srgbClr val="351F65"/>
              </a:solidFill>
              <a:latin typeface="Nunito Sans" pitchFamily="2" charset="77"/>
              <a:cs typeface="Arial"/>
              <a:sym typeface="Arial"/>
            </a:endParaRPr>
          </a:p>
          <a:p>
            <a:pPr marL="285750" indent="-2857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Distributed lightbulbs to every single-family residence in the Hale and Montclair neighborhoods</a:t>
            </a:r>
          </a:p>
          <a:p>
            <a:pPr marL="285750" indent="-285750">
              <a:buClr>
                <a:srgbClr val="002060"/>
              </a:buClr>
              <a:buFont typeface="Arial" panose="020B0604020202020204" pitchFamily="34" charset="0"/>
              <a:buChar char="•"/>
            </a:pPr>
            <a:endParaRPr lang="en-US" sz="1400" kern="0" dirty="0">
              <a:solidFill>
                <a:srgbClr val="000000"/>
              </a:solidFill>
              <a:latin typeface="Nunito Sans" pitchFamily="2" charset="77"/>
              <a:cs typeface="Arial"/>
              <a:sym typeface="Arial"/>
            </a:endParaRPr>
          </a:p>
          <a:p>
            <a:pPr>
              <a:buClr>
                <a:srgbClr val="000000"/>
              </a:buClr>
            </a:pPr>
            <a:endParaRPr lang="en-US" sz="1400" kern="0" dirty="0">
              <a:solidFill>
                <a:srgbClr val="000000"/>
              </a:solidFill>
              <a:latin typeface="Nunito Sans" pitchFamily="2" charset="77"/>
              <a:cs typeface="Arial"/>
              <a:sym typeface="Arial"/>
            </a:endParaRPr>
          </a:p>
        </p:txBody>
      </p:sp>
      <p:sp>
        <p:nvSpPr>
          <p:cNvPr id="3" name="TextBox 2">
            <a:extLst>
              <a:ext uri="{FF2B5EF4-FFF2-40B4-BE49-F238E27FC236}">
                <a16:creationId xmlns:a16="http://schemas.microsoft.com/office/drawing/2014/main" id="{739B429B-696A-06B8-1FF9-74C28788A823}"/>
              </a:ext>
            </a:extLst>
          </p:cNvPr>
          <p:cNvSpPr txBox="1"/>
          <p:nvPr/>
        </p:nvSpPr>
        <p:spPr>
          <a:xfrm>
            <a:off x="4679594" y="1672908"/>
            <a:ext cx="3554529" cy="2954655"/>
          </a:xfrm>
          <a:prstGeom prst="rect">
            <a:avLst/>
          </a:prstGeom>
          <a:noFill/>
        </p:spPr>
        <p:txBody>
          <a:bodyPr wrap="square" rtlCol="0">
            <a:spAutoFit/>
          </a:bodyPr>
          <a:lstStyle/>
          <a:p>
            <a:pPr>
              <a:buClr>
                <a:srgbClr val="000000"/>
              </a:buClr>
            </a:pPr>
            <a:endParaRPr lang="en-US" sz="900" kern="0" dirty="0">
              <a:solidFill>
                <a:srgbClr val="351F65"/>
              </a:solidFill>
              <a:latin typeface="Nunito Sans" pitchFamily="2" charset="77"/>
              <a:cs typeface="Arial"/>
              <a:sym typeface="Arial"/>
            </a:endParaRPr>
          </a:p>
          <a:p>
            <a:pPr marL="285750" indent="-285750" fontAlgn="base">
              <a:buClr>
                <a:srgbClr val="002060"/>
              </a:buClr>
              <a:buFont typeface="Arial" panose="020B0604020202020204" pitchFamily="34" charset="0"/>
              <a:buChar char="•"/>
            </a:pPr>
            <a:r>
              <a:rPr lang="en-US" sz="1400" kern="0" dirty="0">
                <a:solidFill>
                  <a:srgbClr val="351F65"/>
                </a:solidFill>
                <a:latin typeface="Nunito Sans" pitchFamily="2" charset="77"/>
                <a:cs typeface="Arial" panose="020B0604020202020204" pitchFamily="34" charset="0"/>
                <a:sym typeface="Arial"/>
              </a:rPr>
              <a:t>DPD created a free auto theft prevention program called </a:t>
            </a:r>
            <a:r>
              <a:rPr lang="en-US" sz="1400" kern="0" dirty="0" err="1">
                <a:solidFill>
                  <a:srgbClr val="351F65"/>
                </a:solidFill>
                <a:latin typeface="Nunito Sans" pitchFamily="2" charset="77"/>
                <a:cs typeface="Arial" panose="020B0604020202020204" pitchFamily="34" charset="0"/>
                <a:sym typeface="Arial"/>
              </a:rPr>
              <a:t>DenverTrack</a:t>
            </a:r>
            <a:r>
              <a:rPr lang="en-US" sz="1400" kern="0" dirty="0">
                <a:solidFill>
                  <a:srgbClr val="351F65"/>
                </a:solidFill>
                <a:latin typeface="Nunito Sans" pitchFamily="2" charset="77"/>
                <a:cs typeface="Arial" panose="020B0604020202020204" pitchFamily="34" charset="0"/>
                <a:sym typeface="Arial"/>
              </a:rPr>
              <a:t>. By registering, vehicle owners give DPD permission to utilize tracking technologies to thwart would-be thieves and work to recover your vehicle if it’s stolen</a:t>
            </a:r>
          </a:p>
          <a:p>
            <a:pPr fontAlgn="base">
              <a:buClr>
                <a:srgbClr val="002060"/>
              </a:buClr>
            </a:pPr>
            <a:endParaRPr lang="en-US" sz="900" kern="0" dirty="0">
              <a:solidFill>
                <a:srgbClr val="351F65"/>
              </a:solidFill>
              <a:latin typeface="Nunito Sans" pitchFamily="2" charset="77"/>
              <a:cs typeface="Arial" panose="020B0604020202020204" pitchFamily="34" charset="0"/>
              <a:sym typeface="Arial"/>
            </a:endParaRPr>
          </a:p>
          <a:p>
            <a:pPr marL="285750" indent="-285750" fontAlgn="base">
              <a:buClr>
                <a:srgbClr val="002060"/>
              </a:buClr>
              <a:buFont typeface="Arial" panose="020B0604020202020204" pitchFamily="34" charset="0"/>
              <a:buChar char="•"/>
            </a:pPr>
            <a:r>
              <a:rPr lang="en-US" sz="1400" kern="0" dirty="0">
                <a:solidFill>
                  <a:srgbClr val="351F65"/>
                </a:solidFill>
                <a:latin typeface="Nunito Sans" pitchFamily="2" charset="77"/>
                <a:cs typeface="Arial" panose="020B0604020202020204" pitchFamily="34" charset="0"/>
                <a:sym typeface="Arial"/>
              </a:rPr>
              <a:t>DPD created a bicycle registration via 529 Garage that has shown an almost 50% reduction in bicycle theft in other cities</a:t>
            </a:r>
          </a:p>
          <a:p>
            <a:pPr>
              <a:buClr>
                <a:srgbClr val="000000"/>
              </a:buClr>
            </a:pPr>
            <a:endParaRPr lang="en-US" sz="1400" kern="0" dirty="0">
              <a:solidFill>
                <a:srgbClr val="000000"/>
              </a:solidFill>
              <a:latin typeface="Nunito Sans" pitchFamily="2" charset="77"/>
              <a:cs typeface="Arial"/>
              <a:sym typeface="Arial"/>
            </a:endParaRPr>
          </a:p>
        </p:txBody>
      </p:sp>
    </p:spTree>
    <p:extLst>
      <p:ext uri="{BB962C8B-B14F-4D97-AF65-F5344CB8AC3E}">
        <p14:creationId xmlns:p14="http://schemas.microsoft.com/office/powerpoint/2010/main" val="353440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5"/>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 name="Google Shape;78;p15"/>
          <p:cNvSpPr txBox="1"/>
          <p:nvPr/>
        </p:nvSpPr>
        <p:spPr>
          <a:xfrm>
            <a:off x="451638" y="1083074"/>
            <a:ext cx="8448119" cy="949500"/>
          </a:xfrm>
          <a:prstGeom prst="rect">
            <a:avLst/>
          </a:prstGeom>
          <a:noFill/>
          <a:ln>
            <a:noFill/>
          </a:ln>
        </p:spPr>
        <p:txBody>
          <a:bodyPr spcFirstLastPara="1" wrap="square" lIns="91425" tIns="91425" rIns="91425" bIns="91425" anchor="t" anchorCtr="0">
            <a:noAutofit/>
          </a:bodyPr>
          <a:lstStyle/>
          <a:p>
            <a:pPr>
              <a:buClr>
                <a:srgbClr val="000000"/>
              </a:buClr>
            </a:pPr>
            <a:r>
              <a:rPr lang="en" sz="2400" kern="0" dirty="0">
                <a:solidFill>
                  <a:srgbClr val="351F65"/>
                </a:solidFill>
                <a:latin typeface="DM Serif Display"/>
                <a:ea typeface="DM Serif Display"/>
                <a:cs typeface="DM Serif Display"/>
                <a:sym typeface="DM Serif Display"/>
              </a:rPr>
              <a:t>DenverTrack and Project 529 Garage</a:t>
            </a:r>
            <a:endParaRPr sz="2400" kern="0" dirty="0">
              <a:solidFill>
                <a:srgbClr val="351F65"/>
              </a:solidFill>
              <a:latin typeface="DM Serif Display"/>
              <a:ea typeface="DM Serif Display"/>
              <a:cs typeface="DM Serif Display"/>
              <a:sym typeface="DM Serif Display"/>
            </a:endParaRPr>
          </a:p>
        </p:txBody>
      </p:sp>
      <p:cxnSp>
        <p:nvCxnSpPr>
          <p:cNvPr id="79" name="Google Shape;79;p15"/>
          <p:cNvCxnSpPr/>
          <p:nvPr/>
        </p:nvCxnSpPr>
        <p:spPr>
          <a:xfrm>
            <a:off x="-11100" y="552697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98" name="Google Shape;98;p15"/>
          <p:cNvCxnSpPr>
            <a:cxnSpLocks/>
          </p:cNvCxnSpPr>
          <p:nvPr/>
        </p:nvCxnSpPr>
        <p:spPr>
          <a:xfrm>
            <a:off x="556181" y="1628531"/>
            <a:ext cx="8136182" cy="0"/>
          </a:xfrm>
          <a:prstGeom prst="straightConnector1">
            <a:avLst/>
          </a:prstGeom>
          <a:noFill/>
          <a:ln w="9525" cap="flat" cmpd="sng">
            <a:solidFill>
              <a:schemeClr val="dk1"/>
            </a:solidFill>
            <a:prstDash val="solid"/>
            <a:round/>
            <a:headEnd type="none" w="med" len="med"/>
            <a:tailEnd type="none" w="med" len="med"/>
          </a:ln>
        </p:spPr>
      </p:cxnSp>
      <p:sp>
        <p:nvSpPr>
          <p:cNvPr id="99" name="Google Shape;99;p15"/>
          <p:cNvSpPr txBox="1"/>
          <p:nvPr/>
        </p:nvSpPr>
        <p:spPr>
          <a:xfrm>
            <a:off x="6465094" y="5603925"/>
            <a:ext cx="26138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a:t>
            </a:r>
            <a:endParaRPr sz="800" kern="0" dirty="0">
              <a:solidFill>
                <a:srgbClr val="DDDAE8"/>
              </a:solidFill>
              <a:latin typeface="Nunito Sans Light"/>
              <a:ea typeface="Nunito Sans Light"/>
              <a:cs typeface="Nunito Sans Light"/>
              <a:sym typeface="Nunito Sans Light"/>
            </a:endParaRPr>
          </a:p>
        </p:txBody>
      </p:sp>
      <p:sp>
        <p:nvSpPr>
          <p:cNvPr id="7" name="TextBox 6">
            <a:extLst>
              <a:ext uri="{FF2B5EF4-FFF2-40B4-BE49-F238E27FC236}">
                <a16:creationId xmlns:a16="http://schemas.microsoft.com/office/drawing/2014/main" id="{01D736A5-93E4-DA33-1766-4A0F8C91D045}"/>
              </a:ext>
            </a:extLst>
          </p:cNvPr>
          <p:cNvSpPr txBox="1"/>
          <p:nvPr/>
        </p:nvSpPr>
        <p:spPr>
          <a:xfrm>
            <a:off x="556181" y="1917660"/>
            <a:ext cx="3601040" cy="3108543"/>
          </a:xfrm>
          <a:prstGeom prst="rect">
            <a:avLst/>
          </a:prstGeom>
          <a:noFill/>
        </p:spPr>
        <p:txBody>
          <a:bodyPr wrap="square" rtlCol="0">
            <a:spAutoFit/>
          </a:bodyPr>
          <a:lstStyle/>
          <a:p>
            <a:pPr marL="285750" indent="-285750" fontAlgn="base">
              <a:buClr>
                <a:srgbClr val="002060"/>
              </a:buClr>
              <a:buFont typeface="Arial" panose="020B0604020202020204" pitchFamily="34" charset="0"/>
              <a:buChar char="•"/>
            </a:pPr>
            <a:r>
              <a:rPr lang="en-US" sz="1400" kern="0" dirty="0">
                <a:solidFill>
                  <a:srgbClr val="351F65"/>
                </a:solidFill>
                <a:latin typeface="Nunito Sans" pitchFamily="2" charset="77"/>
                <a:cs typeface="Arial" panose="020B0604020202020204" pitchFamily="34" charset="0"/>
                <a:sym typeface="Arial"/>
              </a:rPr>
              <a:t>DPD created a free auto theft prevention program called </a:t>
            </a:r>
            <a:r>
              <a:rPr lang="en-US" sz="1400" kern="0" dirty="0" err="1">
                <a:solidFill>
                  <a:srgbClr val="351F65"/>
                </a:solidFill>
                <a:latin typeface="Nunito Sans" pitchFamily="2" charset="77"/>
                <a:cs typeface="Arial" panose="020B0604020202020204" pitchFamily="34" charset="0"/>
                <a:sym typeface="Arial"/>
              </a:rPr>
              <a:t>DenverTrack</a:t>
            </a:r>
            <a:endParaRPr lang="en-US" sz="1400" kern="0" dirty="0">
              <a:solidFill>
                <a:srgbClr val="351F65"/>
              </a:solidFill>
              <a:latin typeface="Nunito Sans" pitchFamily="2" charset="77"/>
              <a:cs typeface="Arial" panose="020B0604020202020204" pitchFamily="34" charset="0"/>
              <a:sym typeface="Arial"/>
            </a:endParaRPr>
          </a:p>
          <a:p>
            <a:pPr fontAlgn="base">
              <a:buClr>
                <a:srgbClr val="002060"/>
              </a:buClr>
            </a:pPr>
            <a:endParaRPr lang="en-US" sz="1400" kern="0" dirty="0">
              <a:solidFill>
                <a:srgbClr val="351F65"/>
              </a:solidFill>
              <a:latin typeface="Nunito Sans" pitchFamily="2" charset="77"/>
              <a:cs typeface="Arial" panose="020B0604020202020204" pitchFamily="34" charset="0"/>
              <a:sym typeface="Arial"/>
            </a:endParaRPr>
          </a:p>
          <a:p>
            <a:pPr marL="285750" indent="-285750" fontAlgn="base">
              <a:buClr>
                <a:srgbClr val="002060"/>
              </a:buClr>
              <a:buFont typeface="Arial" panose="020B0604020202020204" pitchFamily="34" charset="0"/>
              <a:buChar char="•"/>
            </a:pPr>
            <a:r>
              <a:rPr lang="en-US" sz="1400" kern="0" dirty="0">
                <a:solidFill>
                  <a:srgbClr val="351F65"/>
                </a:solidFill>
                <a:latin typeface="Nunito Sans" pitchFamily="2" charset="77"/>
                <a:cs typeface="Arial" panose="020B0604020202020204" pitchFamily="34" charset="0"/>
                <a:sym typeface="Arial"/>
              </a:rPr>
              <a:t>By registering, owners give DPD permission to utilize tracking technologies to thwart would-be thieves and work to recover your vehicle if it’s stolen</a:t>
            </a:r>
          </a:p>
          <a:p>
            <a:pPr marL="285750" indent="-285750" fontAlgn="base">
              <a:buClr>
                <a:srgbClr val="002060"/>
              </a:buClr>
              <a:buFont typeface="Arial" panose="020B0604020202020204" pitchFamily="34" charset="0"/>
              <a:buChar char="•"/>
            </a:pPr>
            <a:endParaRPr lang="en-US" sz="1400" kern="0" dirty="0">
              <a:solidFill>
                <a:srgbClr val="351F65"/>
              </a:solidFill>
              <a:latin typeface="Nunito Sans" pitchFamily="2" charset="77"/>
              <a:cs typeface="Arial" panose="020B0604020202020204" pitchFamily="34" charset="0"/>
              <a:sym typeface="Arial"/>
            </a:endParaRPr>
          </a:p>
          <a:p>
            <a:pPr marL="285750" indent="-285750" fontAlgn="base">
              <a:buClr>
                <a:srgbClr val="002060"/>
              </a:buClr>
              <a:buFont typeface="Arial" panose="020B0604020202020204" pitchFamily="34" charset="0"/>
              <a:buChar char="•"/>
            </a:pPr>
            <a:r>
              <a:rPr lang="en-US" sz="1400" kern="0" dirty="0">
                <a:solidFill>
                  <a:srgbClr val="351F65"/>
                </a:solidFill>
                <a:latin typeface="Nunito Sans" pitchFamily="2" charset="77"/>
                <a:cs typeface="Arial" panose="020B0604020202020204" pitchFamily="34" charset="0"/>
                <a:sym typeface="Arial"/>
              </a:rPr>
              <a:t>Register and learn more at: </a:t>
            </a:r>
            <a:r>
              <a:rPr lang="en-US" sz="1400" u="sng" kern="0" dirty="0">
                <a:solidFill>
                  <a:srgbClr val="351F65"/>
                </a:solidFill>
                <a:latin typeface="Nunito Sans" pitchFamily="2" charset="77"/>
                <a:cs typeface="Arial" panose="020B0604020202020204" pitchFamily="34" charset="0"/>
                <a:sym typeface="Arial"/>
              </a:rPr>
              <a:t>denvergov.org/</a:t>
            </a:r>
            <a:r>
              <a:rPr lang="en-US" sz="1400" u="sng" kern="0" dirty="0" err="1">
                <a:solidFill>
                  <a:srgbClr val="351F65"/>
                </a:solidFill>
                <a:latin typeface="Nunito Sans" pitchFamily="2" charset="77"/>
                <a:cs typeface="Arial" panose="020B0604020202020204" pitchFamily="34" charset="0"/>
                <a:sym typeface="Arial"/>
              </a:rPr>
              <a:t>denvertrack</a:t>
            </a:r>
            <a:endParaRPr lang="en-US" sz="1400" u="sng" kern="0" dirty="0">
              <a:solidFill>
                <a:srgbClr val="351F65"/>
              </a:solidFill>
              <a:latin typeface="Nunito Sans" pitchFamily="2" charset="77"/>
              <a:cs typeface="Arial" panose="020B0604020202020204" pitchFamily="34" charset="0"/>
              <a:sym typeface="Arial"/>
            </a:endParaRPr>
          </a:p>
          <a:p>
            <a:pPr marL="285750" indent="-285750" fontAlgn="base">
              <a:buClr>
                <a:srgbClr val="002060"/>
              </a:buClr>
              <a:buFont typeface="Arial" panose="020B0604020202020204" pitchFamily="34" charset="0"/>
              <a:buChar char="•"/>
            </a:pPr>
            <a:endParaRPr lang="en-US" sz="1400" kern="0" dirty="0">
              <a:solidFill>
                <a:srgbClr val="000000"/>
              </a:solidFill>
              <a:latin typeface="Nunito Sans" pitchFamily="2" charset="77"/>
              <a:cs typeface="Arial" panose="020B0604020202020204" pitchFamily="34" charset="0"/>
              <a:sym typeface="Arial"/>
            </a:endParaRPr>
          </a:p>
          <a:p>
            <a:pPr>
              <a:buClr>
                <a:srgbClr val="000000"/>
              </a:buClr>
            </a:pPr>
            <a:endParaRPr lang="en-US" sz="1400" kern="0" dirty="0">
              <a:solidFill>
                <a:srgbClr val="000000"/>
              </a:solidFill>
              <a:latin typeface="Nunito Sans" pitchFamily="2" charset="77"/>
              <a:cs typeface="Arial"/>
              <a:sym typeface="Arial"/>
            </a:endParaRPr>
          </a:p>
        </p:txBody>
      </p:sp>
      <p:pic>
        <p:nvPicPr>
          <p:cNvPr id="5" name="Picture 4">
            <a:extLst>
              <a:ext uri="{FF2B5EF4-FFF2-40B4-BE49-F238E27FC236}">
                <a16:creationId xmlns:a16="http://schemas.microsoft.com/office/drawing/2014/main" id="{5EB6C6D3-7FA7-8235-8021-A2E09AD7203D}"/>
              </a:ext>
            </a:extLst>
          </p:cNvPr>
          <p:cNvPicPr>
            <a:picLocks noChangeAspect="1"/>
          </p:cNvPicPr>
          <p:nvPr/>
        </p:nvPicPr>
        <p:blipFill>
          <a:blip r:embed="rId3"/>
          <a:stretch>
            <a:fillRect/>
          </a:stretch>
        </p:blipFill>
        <p:spPr>
          <a:xfrm>
            <a:off x="4482553" y="3740037"/>
            <a:ext cx="2439047" cy="1517629"/>
          </a:xfrm>
          <a:prstGeom prst="rect">
            <a:avLst/>
          </a:prstGeom>
        </p:spPr>
      </p:pic>
      <p:pic>
        <p:nvPicPr>
          <p:cNvPr id="4" name="Picture 3" descr="A picture containing text, sign&#10;&#10;Description automatically generated">
            <a:extLst>
              <a:ext uri="{FF2B5EF4-FFF2-40B4-BE49-F238E27FC236}">
                <a16:creationId xmlns:a16="http://schemas.microsoft.com/office/drawing/2014/main" id="{4FDEC561-EE24-5E06-CED2-E5712A39665E}"/>
              </a:ext>
            </a:extLst>
          </p:cNvPr>
          <p:cNvPicPr>
            <a:picLocks noChangeAspect="1"/>
          </p:cNvPicPr>
          <p:nvPr/>
        </p:nvPicPr>
        <p:blipFill>
          <a:blip r:embed="rId4"/>
          <a:stretch>
            <a:fillRect/>
          </a:stretch>
        </p:blipFill>
        <p:spPr>
          <a:xfrm>
            <a:off x="7466859" y="3928007"/>
            <a:ext cx="1329659" cy="1329659"/>
          </a:xfrm>
          <a:prstGeom prst="rect">
            <a:avLst/>
          </a:prstGeom>
        </p:spPr>
      </p:pic>
      <p:sp>
        <p:nvSpPr>
          <p:cNvPr id="6" name="TextBox 5">
            <a:extLst>
              <a:ext uri="{FF2B5EF4-FFF2-40B4-BE49-F238E27FC236}">
                <a16:creationId xmlns:a16="http://schemas.microsoft.com/office/drawing/2014/main" id="{F827AE02-197E-F43C-80E4-4D62DF9D7386}"/>
              </a:ext>
            </a:extLst>
          </p:cNvPr>
          <p:cNvSpPr txBox="1"/>
          <p:nvPr/>
        </p:nvSpPr>
        <p:spPr>
          <a:xfrm>
            <a:off x="5183744" y="1923527"/>
            <a:ext cx="3475710" cy="1384995"/>
          </a:xfrm>
          <a:prstGeom prst="rect">
            <a:avLst/>
          </a:prstGeom>
          <a:noFill/>
        </p:spPr>
        <p:txBody>
          <a:bodyPr wrap="square" rtlCol="0">
            <a:spAutoFit/>
          </a:bodyPr>
          <a:lstStyle/>
          <a:p>
            <a:pPr marL="285750" indent="-285750">
              <a:buClr>
                <a:srgbClr val="000000"/>
              </a:buClr>
              <a:buFont typeface="Arial" panose="020B0604020202020204" pitchFamily="34" charset="0"/>
              <a:buChar char="•"/>
            </a:pPr>
            <a:r>
              <a:rPr lang="en-US" sz="1400" kern="0" dirty="0">
                <a:solidFill>
                  <a:srgbClr val="351F65"/>
                </a:solidFill>
                <a:latin typeface="Nunito Sans" pitchFamily="2" charset="0"/>
                <a:cs typeface="Arial"/>
                <a:sym typeface="Arial"/>
              </a:rPr>
              <a:t>DPD partnered with Project 529 Garage for a similar crime prevention effort for bicycles</a:t>
            </a:r>
          </a:p>
          <a:p>
            <a:pPr marL="285750" indent="-285750">
              <a:buClr>
                <a:srgbClr val="000000"/>
              </a:buClr>
              <a:buFont typeface="Arial" panose="020B0604020202020204" pitchFamily="34" charset="0"/>
              <a:buChar char="•"/>
            </a:pPr>
            <a:endParaRPr lang="en-US" sz="1400" kern="0" dirty="0">
              <a:solidFill>
                <a:srgbClr val="351F65"/>
              </a:solidFill>
              <a:latin typeface="Nunito Sans" pitchFamily="2" charset="0"/>
              <a:cs typeface="Arial"/>
              <a:sym typeface="Arial"/>
            </a:endParaRPr>
          </a:p>
          <a:p>
            <a:pPr marL="285750" indent="-285750">
              <a:buClr>
                <a:srgbClr val="000000"/>
              </a:buClr>
              <a:buFont typeface="Arial" panose="020B0604020202020204" pitchFamily="34" charset="0"/>
              <a:buChar char="•"/>
            </a:pPr>
            <a:r>
              <a:rPr lang="en-US" sz="1400" kern="0" dirty="0">
                <a:solidFill>
                  <a:srgbClr val="351F65"/>
                </a:solidFill>
                <a:latin typeface="Nunito Sans" pitchFamily="2" charset="0"/>
                <a:cs typeface="Arial"/>
                <a:sym typeface="Arial"/>
              </a:rPr>
              <a:t>Register and learn more at: </a:t>
            </a:r>
            <a:r>
              <a:rPr lang="en-US" sz="1400" u="sng" kern="0" dirty="0">
                <a:solidFill>
                  <a:srgbClr val="351F65"/>
                </a:solidFill>
                <a:latin typeface="Nunito Sans" pitchFamily="2" charset="0"/>
                <a:cs typeface="Arial"/>
                <a:sym typeface="Arial"/>
              </a:rPr>
              <a:t>https://project529.com/garage</a:t>
            </a:r>
          </a:p>
        </p:txBody>
      </p:sp>
    </p:spTree>
    <p:extLst>
      <p:ext uri="{BB962C8B-B14F-4D97-AF65-F5344CB8AC3E}">
        <p14:creationId xmlns:p14="http://schemas.microsoft.com/office/powerpoint/2010/main" val="322555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5"/>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 name="Google Shape;78;p15"/>
          <p:cNvSpPr txBox="1"/>
          <p:nvPr/>
        </p:nvSpPr>
        <p:spPr>
          <a:xfrm>
            <a:off x="906145" y="913039"/>
            <a:ext cx="8448119" cy="949500"/>
          </a:xfrm>
          <a:prstGeom prst="rect">
            <a:avLst/>
          </a:prstGeom>
          <a:noFill/>
          <a:ln>
            <a:noFill/>
          </a:ln>
        </p:spPr>
        <p:txBody>
          <a:bodyPr spcFirstLastPara="1" wrap="square" lIns="91425" tIns="91425" rIns="91425" bIns="91425" anchor="t" anchorCtr="0">
            <a:noAutofit/>
          </a:bodyPr>
          <a:lstStyle/>
          <a:p>
            <a:pPr>
              <a:buClr>
                <a:srgbClr val="000000"/>
              </a:buClr>
            </a:pPr>
            <a:r>
              <a:rPr lang="en" sz="3200" kern="0" dirty="0">
                <a:solidFill>
                  <a:srgbClr val="351F65"/>
                </a:solidFill>
                <a:latin typeface="DM Serif Display"/>
                <a:ea typeface="DM Serif Display"/>
                <a:cs typeface="DM Serif Display"/>
                <a:sym typeface="DM Serif Display"/>
              </a:rPr>
              <a:t>2022-2023 Traffic Safety Improvements</a:t>
            </a:r>
            <a:endParaRPr sz="3200" kern="0" dirty="0">
              <a:solidFill>
                <a:srgbClr val="351F65"/>
              </a:solidFill>
              <a:latin typeface="DM Serif Display"/>
              <a:ea typeface="DM Serif Display"/>
              <a:cs typeface="DM Serif Display"/>
              <a:sym typeface="DM Serif Display"/>
            </a:endParaRPr>
          </a:p>
        </p:txBody>
      </p:sp>
      <p:cxnSp>
        <p:nvCxnSpPr>
          <p:cNvPr id="79" name="Google Shape;79;p15"/>
          <p:cNvCxnSpPr/>
          <p:nvPr/>
        </p:nvCxnSpPr>
        <p:spPr>
          <a:xfrm>
            <a:off x="-11100" y="552697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98" name="Google Shape;98;p15"/>
          <p:cNvCxnSpPr>
            <a:cxnSpLocks/>
          </p:cNvCxnSpPr>
          <p:nvPr/>
        </p:nvCxnSpPr>
        <p:spPr>
          <a:xfrm flipV="1">
            <a:off x="672272" y="1553217"/>
            <a:ext cx="7799456" cy="31323"/>
          </a:xfrm>
          <a:prstGeom prst="straightConnector1">
            <a:avLst/>
          </a:prstGeom>
          <a:noFill/>
          <a:ln w="9525" cap="flat" cmpd="sng">
            <a:solidFill>
              <a:schemeClr val="dk1"/>
            </a:solidFill>
            <a:prstDash val="solid"/>
            <a:round/>
            <a:headEnd type="none" w="med" len="med"/>
            <a:tailEnd type="none" w="med" len="med"/>
          </a:ln>
        </p:spPr>
      </p:cxnSp>
      <p:sp>
        <p:nvSpPr>
          <p:cNvPr id="99" name="Google Shape;99;p15"/>
          <p:cNvSpPr txBox="1"/>
          <p:nvPr/>
        </p:nvSpPr>
        <p:spPr>
          <a:xfrm>
            <a:off x="6465094" y="5603925"/>
            <a:ext cx="26138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a:t>
            </a:r>
            <a:endParaRPr sz="800" kern="0" dirty="0">
              <a:solidFill>
                <a:srgbClr val="DDDAE8"/>
              </a:solidFill>
              <a:latin typeface="Nunito Sans Light"/>
              <a:ea typeface="Nunito Sans Light"/>
              <a:cs typeface="Nunito Sans Light"/>
              <a:sym typeface="Nunito Sans Light"/>
            </a:endParaRPr>
          </a:p>
        </p:txBody>
      </p:sp>
      <p:sp>
        <p:nvSpPr>
          <p:cNvPr id="2" name="TextBox 1">
            <a:extLst>
              <a:ext uri="{FF2B5EF4-FFF2-40B4-BE49-F238E27FC236}">
                <a16:creationId xmlns:a16="http://schemas.microsoft.com/office/drawing/2014/main" id="{EA4D4EF3-F398-F171-2052-9B5BF7F5F084}"/>
              </a:ext>
            </a:extLst>
          </p:cNvPr>
          <p:cNvSpPr txBox="1"/>
          <p:nvPr/>
        </p:nvSpPr>
        <p:spPr>
          <a:xfrm>
            <a:off x="555336" y="1718938"/>
            <a:ext cx="5867676" cy="3662541"/>
          </a:xfrm>
          <a:prstGeom prst="rect">
            <a:avLst/>
          </a:prstGeom>
          <a:noFill/>
        </p:spPr>
        <p:txBody>
          <a:bodyPr wrap="square" rtlCol="0">
            <a:spAutoFit/>
          </a:bodyPr>
          <a:lstStyle/>
          <a:p>
            <a:pPr>
              <a:buClr>
                <a:srgbClr val="000000"/>
              </a:buClr>
            </a:pPr>
            <a:endParaRPr lang="en-US" sz="800" kern="0" dirty="0">
              <a:solidFill>
                <a:srgbClr val="351F65"/>
              </a:solidFill>
              <a:latin typeface="Nunito Sans" pitchFamily="2" charset="77"/>
              <a:cs typeface="Arial"/>
              <a:sym typeface="Arial"/>
            </a:endParaRPr>
          </a:p>
          <a:p>
            <a:pPr marL="230188" indent="-230188">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Funded a traffic study of Uinta Way from 11</a:t>
            </a:r>
            <a:r>
              <a:rPr lang="en-US" sz="1400" kern="0" baseline="30000" dirty="0">
                <a:solidFill>
                  <a:srgbClr val="351F65"/>
                </a:solidFill>
                <a:latin typeface="Nunito Sans" pitchFamily="2" charset="77"/>
                <a:cs typeface="Arial"/>
                <a:sym typeface="Arial"/>
              </a:rPr>
              <a:t>th</a:t>
            </a:r>
            <a:r>
              <a:rPr lang="en-US" sz="1400" kern="0" dirty="0">
                <a:solidFill>
                  <a:srgbClr val="351F65"/>
                </a:solidFill>
                <a:latin typeface="Nunito Sans" pitchFamily="2" charset="77"/>
                <a:cs typeface="Arial"/>
                <a:sym typeface="Arial"/>
              </a:rPr>
              <a:t> Ave to Lowry Blvd to enhance road safety in East Denver. Learn more at: </a:t>
            </a:r>
            <a:r>
              <a:rPr lang="en-US" sz="1400" u="sng" kern="0" dirty="0">
                <a:solidFill>
                  <a:srgbClr val="351F65"/>
                </a:solidFill>
                <a:latin typeface="Nunito Sans" pitchFamily="2" charset="77"/>
                <a:cs typeface="Arial"/>
                <a:sym typeface="Arial"/>
              </a:rPr>
              <a:t>https://bit.ly/CD5Projects</a:t>
            </a:r>
          </a:p>
          <a:p>
            <a:pPr marL="230188" indent="-230188">
              <a:buClr>
                <a:srgbClr val="000000"/>
              </a:buClr>
            </a:pPr>
            <a:endParaRPr lang="en-US" sz="1400" kern="0" dirty="0">
              <a:solidFill>
                <a:srgbClr val="351F65"/>
              </a:solidFill>
              <a:latin typeface="Nunito Sans" pitchFamily="2" charset="77"/>
              <a:cs typeface="Arial"/>
              <a:sym typeface="Arial"/>
            </a:endParaRPr>
          </a:p>
          <a:p>
            <a:pPr marL="230188" indent="-230188">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Installed an RRFB flashing crosswalk at 6</a:t>
            </a:r>
            <a:r>
              <a:rPr lang="en-US" sz="1400" kern="0" baseline="30000" dirty="0">
                <a:solidFill>
                  <a:srgbClr val="351F65"/>
                </a:solidFill>
                <a:latin typeface="Nunito Sans" pitchFamily="2" charset="77"/>
                <a:cs typeface="Arial"/>
                <a:sym typeface="Arial"/>
              </a:rPr>
              <a:t>th</a:t>
            </a:r>
            <a:r>
              <a:rPr lang="en-US" sz="1400" kern="0" dirty="0">
                <a:solidFill>
                  <a:srgbClr val="351F65"/>
                </a:solidFill>
                <a:latin typeface="Nunito Sans" pitchFamily="2" charset="77"/>
                <a:cs typeface="Arial"/>
                <a:sym typeface="Arial"/>
              </a:rPr>
              <a:t> Ave and Clermont</a:t>
            </a:r>
          </a:p>
          <a:p>
            <a:pPr>
              <a:buClr>
                <a:srgbClr val="000000"/>
              </a:buClr>
            </a:pPr>
            <a:endParaRPr lang="en-US" sz="1400" kern="0" dirty="0">
              <a:solidFill>
                <a:srgbClr val="351F65"/>
              </a:solidFill>
              <a:latin typeface="Nunito Sans" pitchFamily="2" charset="77"/>
              <a:cs typeface="Arial"/>
              <a:sym typeface="Arial"/>
            </a:endParaRPr>
          </a:p>
          <a:p>
            <a:pPr marL="230188" indent="-230188">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Construction has started on the bikeway on 12</a:t>
            </a:r>
            <a:r>
              <a:rPr lang="en-US" sz="1400" kern="0" baseline="30000" dirty="0">
                <a:solidFill>
                  <a:srgbClr val="351F65"/>
                </a:solidFill>
                <a:latin typeface="Nunito Sans" pitchFamily="2" charset="77"/>
                <a:cs typeface="Arial"/>
                <a:sym typeface="Arial"/>
              </a:rPr>
              <a:t>th</a:t>
            </a:r>
            <a:r>
              <a:rPr lang="en-US" sz="1400" kern="0" dirty="0">
                <a:solidFill>
                  <a:srgbClr val="351F65"/>
                </a:solidFill>
                <a:latin typeface="Nunito Sans" pitchFamily="2" charset="77"/>
                <a:cs typeface="Arial"/>
                <a:sym typeface="Arial"/>
              </a:rPr>
              <a:t> Ave from Colorado Blvd to Yosemite St. Learn more at: </a:t>
            </a:r>
            <a:r>
              <a:rPr lang="en-US" sz="1400" u="sng" kern="0" dirty="0">
                <a:solidFill>
                  <a:srgbClr val="351F65"/>
                </a:solidFill>
                <a:latin typeface="Nunito Sans" pitchFamily="2" charset="77"/>
                <a:cs typeface="Arial"/>
                <a:sym typeface="Arial"/>
                <a:hlinkClick r:id="rId3">
                  <a:extLst>
                    <a:ext uri="{A12FA001-AC4F-418D-AE19-62706E023703}">
                      <ahyp:hlinkClr xmlns:ahyp="http://schemas.microsoft.com/office/drawing/2018/hyperlinkcolor" val="tx"/>
                    </a:ext>
                  </a:extLst>
                </a:hlinkClick>
              </a:rPr>
              <a:t>https://bit.ly/DenverMovesBicycles</a:t>
            </a:r>
            <a:endParaRPr lang="en-US" sz="1400" u="sng" kern="0" dirty="0">
              <a:solidFill>
                <a:srgbClr val="351F65"/>
              </a:solidFill>
              <a:latin typeface="Nunito Sans" pitchFamily="2" charset="77"/>
              <a:cs typeface="Arial"/>
              <a:sym typeface="Arial"/>
            </a:endParaRPr>
          </a:p>
          <a:p>
            <a:pPr>
              <a:buClr>
                <a:srgbClr val="002060"/>
              </a:buClr>
            </a:pPr>
            <a:endParaRPr lang="en-US" sz="1400" kern="0" dirty="0">
              <a:solidFill>
                <a:srgbClr val="351F65"/>
              </a:solidFill>
              <a:latin typeface="Nunito Sans" pitchFamily="2" charset="77"/>
              <a:cs typeface="Arial"/>
              <a:sym typeface="Arial"/>
            </a:endParaRPr>
          </a:p>
          <a:p>
            <a:pPr marL="285750" indent="-285750">
              <a:buClr>
                <a:srgbClr val="000000"/>
              </a:buClr>
              <a:buFont typeface="Arial" panose="020B0604020202020204" pitchFamily="34" charset="0"/>
              <a:buChar char="•"/>
            </a:pPr>
            <a:r>
              <a:rPr lang="en-US" sz="1400" kern="0" dirty="0">
                <a:solidFill>
                  <a:srgbClr val="351F65"/>
                </a:solidFill>
                <a:latin typeface="Nunito Sans" pitchFamily="2" charset="77"/>
                <a:cs typeface="Arial"/>
                <a:sym typeface="Arial"/>
              </a:rPr>
              <a:t>Successfully overrode a mayoral veto to fund the design and installation of one RRFB flashing crosswalk in every Council district</a:t>
            </a:r>
          </a:p>
          <a:p>
            <a:pPr>
              <a:buClr>
                <a:srgbClr val="000000"/>
              </a:buClr>
            </a:pPr>
            <a:endParaRPr lang="en-US" sz="1400" kern="0" dirty="0">
              <a:solidFill>
                <a:srgbClr val="351F65"/>
              </a:solidFill>
              <a:latin typeface="Nunito Sans" pitchFamily="2" charset="77"/>
              <a:cs typeface="Arial"/>
              <a:sym typeface="Arial"/>
            </a:endParaRPr>
          </a:p>
          <a:p>
            <a:pPr marL="285750" indent="-285750">
              <a:buClr>
                <a:srgbClr val="000000"/>
              </a:buClr>
              <a:buFont typeface="Arial" panose="020B0604020202020204" pitchFamily="34" charset="0"/>
              <a:buChar char="•"/>
            </a:pPr>
            <a:r>
              <a:rPr lang="en-US" sz="1400" kern="0" dirty="0">
                <a:solidFill>
                  <a:srgbClr val="351F65"/>
                </a:solidFill>
                <a:latin typeface="Nunito Sans" pitchFamily="2" charset="77"/>
                <a:cs typeface="Arial"/>
                <a:sym typeface="Arial"/>
              </a:rPr>
              <a:t>Successfully advocated for $800,000 in funding for the design phase of one stoplight in each Council district</a:t>
            </a:r>
          </a:p>
          <a:p>
            <a:pPr marL="230188" indent="-230188">
              <a:buClr>
                <a:srgbClr val="002060"/>
              </a:buClr>
              <a:buFont typeface="Arial" panose="020B0604020202020204" pitchFamily="34" charset="0"/>
              <a:buChar char="•"/>
            </a:pPr>
            <a:endParaRPr lang="en-US" sz="1400" kern="0" dirty="0">
              <a:solidFill>
                <a:srgbClr val="351F65"/>
              </a:solidFill>
              <a:latin typeface="Nunito Sans" pitchFamily="2" charset="77"/>
              <a:cs typeface="Arial"/>
              <a:sym typeface="Arial"/>
            </a:endParaRPr>
          </a:p>
        </p:txBody>
      </p:sp>
      <p:pic>
        <p:nvPicPr>
          <p:cNvPr id="4" name="Picture 3" descr="Text&#10;&#10;Description automatically generated with low confidence">
            <a:extLst>
              <a:ext uri="{FF2B5EF4-FFF2-40B4-BE49-F238E27FC236}">
                <a16:creationId xmlns:a16="http://schemas.microsoft.com/office/drawing/2014/main" id="{C180108D-E32D-9B62-D64C-8494D5B4E1BF}"/>
              </a:ext>
            </a:extLst>
          </p:cNvPr>
          <p:cNvPicPr>
            <a:picLocks noChangeAspect="1"/>
          </p:cNvPicPr>
          <p:nvPr/>
        </p:nvPicPr>
        <p:blipFill>
          <a:blip r:embed="rId4"/>
          <a:stretch>
            <a:fillRect/>
          </a:stretch>
        </p:blipFill>
        <p:spPr>
          <a:xfrm>
            <a:off x="6539949" y="2483955"/>
            <a:ext cx="2520121" cy="1890091"/>
          </a:xfrm>
          <a:prstGeom prst="rect">
            <a:avLst/>
          </a:prstGeom>
        </p:spPr>
      </p:pic>
    </p:spTree>
    <p:extLst>
      <p:ext uri="{BB962C8B-B14F-4D97-AF65-F5344CB8AC3E}">
        <p14:creationId xmlns:p14="http://schemas.microsoft.com/office/powerpoint/2010/main" val="377913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5"/>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78" name="Google Shape;78;p15"/>
          <p:cNvSpPr txBox="1"/>
          <p:nvPr/>
        </p:nvSpPr>
        <p:spPr>
          <a:xfrm>
            <a:off x="453564" y="975193"/>
            <a:ext cx="8448119" cy="949500"/>
          </a:xfrm>
          <a:prstGeom prst="rect">
            <a:avLst/>
          </a:prstGeom>
          <a:noFill/>
          <a:ln>
            <a:noFill/>
          </a:ln>
        </p:spPr>
        <p:txBody>
          <a:bodyPr spcFirstLastPara="1" wrap="square" lIns="91425" tIns="91425" rIns="91425" bIns="91425" anchor="t" anchorCtr="0">
            <a:noAutofit/>
          </a:bodyPr>
          <a:lstStyle/>
          <a:p>
            <a:pPr>
              <a:buClr>
                <a:srgbClr val="000000"/>
              </a:buClr>
            </a:pPr>
            <a:r>
              <a:rPr lang="en" sz="2800" kern="0" dirty="0">
                <a:solidFill>
                  <a:srgbClr val="351F65"/>
                </a:solidFill>
                <a:latin typeface="DM Serif Display"/>
                <a:ea typeface="DM Serif Display"/>
                <a:cs typeface="DM Serif Display"/>
                <a:sym typeface="DM Serif Display"/>
              </a:rPr>
              <a:t>2022-2023 Housing &amp; Homelessness Improvements</a:t>
            </a:r>
            <a:endParaRPr sz="2800" kern="0" dirty="0">
              <a:solidFill>
                <a:srgbClr val="351F65"/>
              </a:solidFill>
              <a:latin typeface="DM Serif Display"/>
              <a:ea typeface="DM Serif Display"/>
              <a:cs typeface="DM Serif Display"/>
              <a:sym typeface="DM Serif Display"/>
            </a:endParaRPr>
          </a:p>
        </p:txBody>
      </p:sp>
      <p:cxnSp>
        <p:nvCxnSpPr>
          <p:cNvPr id="79" name="Google Shape;79;p15"/>
          <p:cNvCxnSpPr/>
          <p:nvPr/>
        </p:nvCxnSpPr>
        <p:spPr>
          <a:xfrm>
            <a:off x="-11100" y="552697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98" name="Google Shape;98;p15"/>
          <p:cNvCxnSpPr>
            <a:cxnSpLocks/>
          </p:cNvCxnSpPr>
          <p:nvPr/>
        </p:nvCxnSpPr>
        <p:spPr>
          <a:xfrm flipV="1">
            <a:off x="672272" y="1606896"/>
            <a:ext cx="7799456" cy="31323"/>
          </a:xfrm>
          <a:prstGeom prst="straightConnector1">
            <a:avLst/>
          </a:prstGeom>
          <a:noFill/>
          <a:ln w="9525" cap="flat" cmpd="sng">
            <a:solidFill>
              <a:schemeClr val="dk1"/>
            </a:solidFill>
            <a:prstDash val="solid"/>
            <a:round/>
            <a:headEnd type="none" w="med" len="med"/>
            <a:tailEnd type="none" w="med" len="med"/>
          </a:ln>
        </p:spPr>
      </p:cxnSp>
      <p:sp>
        <p:nvSpPr>
          <p:cNvPr id="99" name="Google Shape;99;p15"/>
          <p:cNvSpPr txBox="1"/>
          <p:nvPr/>
        </p:nvSpPr>
        <p:spPr>
          <a:xfrm>
            <a:off x="6465094" y="5603925"/>
            <a:ext cx="26138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a:t>
            </a:r>
            <a:endParaRPr sz="800" kern="0" dirty="0">
              <a:solidFill>
                <a:srgbClr val="DDDAE8"/>
              </a:solidFill>
              <a:latin typeface="Nunito Sans Light"/>
              <a:ea typeface="Nunito Sans Light"/>
              <a:cs typeface="Nunito Sans Light"/>
              <a:sym typeface="Nunito Sans Light"/>
            </a:endParaRPr>
          </a:p>
        </p:txBody>
      </p:sp>
      <p:sp>
        <p:nvSpPr>
          <p:cNvPr id="5" name="TextBox 4">
            <a:extLst>
              <a:ext uri="{FF2B5EF4-FFF2-40B4-BE49-F238E27FC236}">
                <a16:creationId xmlns:a16="http://schemas.microsoft.com/office/drawing/2014/main" id="{6A614B3B-262B-4F0D-B170-7D81D72EAD79}"/>
              </a:ext>
            </a:extLst>
          </p:cNvPr>
          <p:cNvSpPr txBox="1"/>
          <p:nvPr/>
        </p:nvSpPr>
        <p:spPr>
          <a:xfrm>
            <a:off x="542964" y="1780442"/>
            <a:ext cx="4752539" cy="3693319"/>
          </a:xfrm>
          <a:prstGeom prst="rect">
            <a:avLst/>
          </a:prstGeom>
          <a:noFill/>
        </p:spPr>
        <p:txBody>
          <a:bodyPr wrap="square" rtlCol="0">
            <a:spAutoFit/>
          </a:bodyPr>
          <a:lstStyle/>
          <a:p>
            <a:pPr marL="230188" indent="-222250">
              <a:buClr>
                <a:srgbClr val="000000"/>
              </a:buClr>
            </a:pPr>
            <a:endParaRPr lang="en-US" sz="800" kern="0" dirty="0">
              <a:solidFill>
                <a:srgbClr val="000000"/>
              </a:solidFill>
              <a:latin typeface="Nunito Sans" pitchFamily="2" charset="77"/>
              <a:cs typeface="Arial"/>
              <a:sym typeface="Arial"/>
            </a:endParaRPr>
          </a:p>
          <a:p>
            <a:pPr marL="230188" indent="-2222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Opposed making SOS sites permanent in the zoning code because the goal should be permanent housing</a:t>
            </a:r>
          </a:p>
          <a:p>
            <a:pPr marL="7938">
              <a:buClr>
                <a:srgbClr val="002060"/>
              </a:buClr>
            </a:pPr>
            <a:endParaRPr lang="en-US" sz="1400" kern="0" dirty="0">
              <a:solidFill>
                <a:srgbClr val="351F65"/>
              </a:solidFill>
              <a:latin typeface="Nunito Sans" pitchFamily="2" charset="77"/>
              <a:cs typeface="Arial"/>
              <a:sym typeface="Arial"/>
            </a:endParaRPr>
          </a:p>
          <a:p>
            <a:pPr marL="230188" indent="-2222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Supported HOST in the creation of the Housing Prioritization policy to offer residents who have been displaced an opportunity to return to their community</a:t>
            </a:r>
          </a:p>
          <a:p>
            <a:pPr marL="7938">
              <a:buClr>
                <a:srgbClr val="002060"/>
              </a:buClr>
            </a:pPr>
            <a:endParaRPr lang="en-US" sz="1400" kern="0" dirty="0">
              <a:solidFill>
                <a:srgbClr val="351F65"/>
              </a:solidFill>
              <a:latin typeface="Nunito Sans" pitchFamily="2" charset="77"/>
              <a:cs typeface="Arial"/>
              <a:sym typeface="Arial"/>
            </a:endParaRPr>
          </a:p>
          <a:p>
            <a:pPr marL="230188" indent="-2222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Opened 72 units of housing for 0-30% AMI residents with Traumatic brain injuries in East Colfax</a:t>
            </a:r>
          </a:p>
          <a:p>
            <a:pPr marL="7938">
              <a:buClr>
                <a:srgbClr val="002060"/>
              </a:buClr>
            </a:pPr>
            <a:endParaRPr lang="en-US" sz="1400" kern="0" dirty="0">
              <a:solidFill>
                <a:srgbClr val="351F65"/>
              </a:solidFill>
              <a:latin typeface="Nunito Sans" pitchFamily="2" charset="77"/>
              <a:cs typeface="Arial"/>
              <a:sym typeface="Arial"/>
            </a:endParaRPr>
          </a:p>
          <a:p>
            <a:pPr marL="230188" indent="-2222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2,498 affordable units in development across the city</a:t>
            </a:r>
          </a:p>
          <a:p>
            <a:pPr marL="7938">
              <a:buClr>
                <a:srgbClr val="002060"/>
              </a:buClr>
            </a:pPr>
            <a:endParaRPr lang="en-US" sz="1400" kern="0" dirty="0">
              <a:solidFill>
                <a:srgbClr val="351F65"/>
              </a:solidFill>
              <a:latin typeface="Nunito Sans" pitchFamily="2" charset="77"/>
              <a:cs typeface="Arial"/>
              <a:sym typeface="Arial"/>
            </a:endParaRPr>
          </a:p>
          <a:p>
            <a:pPr marL="230188" indent="-2222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645 affordable units preserved across the city</a:t>
            </a:r>
          </a:p>
          <a:p>
            <a:pPr marL="230188" indent="-222250">
              <a:buClr>
                <a:srgbClr val="002060"/>
              </a:buClr>
              <a:buFont typeface="Arial" panose="020B0604020202020204" pitchFamily="34" charset="0"/>
              <a:buChar char="•"/>
            </a:pPr>
            <a:endParaRPr lang="en-US" sz="1400" kern="0" dirty="0">
              <a:solidFill>
                <a:srgbClr val="000000"/>
              </a:solidFill>
              <a:latin typeface="Nunito Sans" pitchFamily="2" charset="77"/>
              <a:cs typeface="Arial"/>
              <a:sym typeface="Arial"/>
            </a:endParaRPr>
          </a:p>
          <a:p>
            <a:pPr marL="230188" indent="-222250">
              <a:buClr>
                <a:srgbClr val="002060"/>
              </a:buClr>
              <a:buFont typeface="Arial" panose="020B0604020202020204" pitchFamily="34" charset="0"/>
              <a:buChar char="•"/>
            </a:pPr>
            <a:r>
              <a:rPr lang="en-US" sz="1400" kern="0" dirty="0">
                <a:solidFill>
                  <a:srgbClr val="351F65"/>
                </a:solidFill>
                <a:latin typeface="Nunito Sans" pitchFamily="2" charset="77"/>
                <a:cs typeface="Arial"/>
                <a:sym typeface="Arial"/>
              </a:rPr>
              <a:t>View the dashboard at </a:t>
            </a:r>
            <a:r>
              <a:rPr lang="en-US" sz="1400" u="sng" kern="0" dirty="0">
                <a:solidFill>
                  <a:srgbClr val="351F65"/>
                </a:solidFill>
                <a:latin typeface="Nunito Sans" pitchFamily="2" charset="77"/>
                <a:cs typeface="Arial"/>
                <a:sym typeface="Arial"/>
              </a:rPr>
              <a:t>https://bit.ly/HOSTDashboard</a:t>
            </a:r>
          </a:p>
          <a:p>
            <a:pPr marL="230188" indent="-222250">
              <a:buClr>
                <a:srgbClr val="000000"/>
              </a:buClr>
            </a:pPr>
            <a:endParaRPr lang="en-US" sz="800" kern="0" dirty="0">
              <a:solidFill>
                <a:srgbClr val="000000"/>
              </a:solidFill>
              <a:latin typeface="Nunito Sans" pitchFamily="2" charset="77"/>
              <a:cs typeface="Arial"/>
              <a:sym typeface="Arial"/>
            </a:endParaRPr>
          </a:p>
          <a:p>
            <a:pPr marL="7938">
              <a:buClr>
                <a:srgbClr val="000000"/>
              </a:buClr>
            </a:pPr>
            <a:endParaRPr lang="en-US" sz="800" kern="0" dirty="0">
              <a:solidFill>
                <a:srgbClr val="000000"/>
              </a:solidFill>
              <a:latin typeface="Nunito Sans" pitchFamily="2" charset="77"/>
              <a:cs typeface="Arial"/>
              <a:sym typeface="Arial"/>
            </a:endParaRPr>
          </a:p>
        </p:txBody>
      </p:sp>
      <p:sp>
        <p:nvSpPr>
          <p:cNvPr id="2" name="TextBox 1">
            <a:extLst>
              <a:ext uri="{FF2B5EF4-FFF2-40B4-BE49-F238E27FC236}">
                <a16:creationId xmlns:a16="http://schemas.microsoft.com/office/drawing/2014/main" id="{EA4D4EF3-F398-F171-2052-9B5BF7F5F084}"/>
              </a:ext>
            </a:extLst>
          </p:cNvPr>
          <p:cNvSpPr txBox="1"/>
          <p:nvPr/>
        </p:nvSpPr>
        <p:spPr>
          <a:xfrm>
            <a:off x="4572001" y="2117638"/>
            <a:ext cx="3554529" cy="430887"/>
          </a:xfrm>
          <a:prstGeom prst="rect">
            <a:avLst/>
          </a:prstGeom>
          <a:noFill/>
        </p:spPr>
        <p:txBody>
          <a:bodyPr wrap="square" rtlCol="0">
            <a:spAutoFit/>
          </a:bodyPr>
          <a:lstStyle/>
          <a:p>
            <a:pPr marL="230188" indent="-230188">
              <a:buClr>
                <a:srgbClr val="000000"/>
              </a:buClr>
            </a:pPr>
            <a:endParaRPr lang="en-US" sz="800" kern="0" dirty="0">
              <a:solidFill>
                <a:srgbClr val="000000"/>
              </a:solidFill>
              <a:latin typeface="Nunito Sans" pitchFamily="2" charset="77"/>
              <a:cs typeface="Arial"/>
              <a:sym typeface="Arial"/>
            </a:endParaRPr>
          </a:p>
          <a:p>
            <a:pPr>
              <a:buClr>
                <a:srgbClr val="000000"/>
              </a:buClr>
            </a:pPr>
            <a:endParaRPr lang="en-US" sz="1400" kern="0" dirty="0">
              <a:solidFill>
                <a:srgbClr val="000000"/>
              </a:solidFill>
              <a:latin typeface="Nunito Sans" pitchFamily="2" charset="77"/>
              <a:cs typeface="Arial"/>
              <a:sym typeface="Arial"/>
            </a:endParaRPr>
          </a:p>
        </p:txBody>
      </p:sp>
      <p:pic>
        <p:nvPicPr>
          <p:cNvPr id="6" name="Picture 5">
            <a:extLst>
              <a:ext uri="{FF2B5EF4-FFF2-40B4-BE49-F238E27FC236}">
                <a16:creationId xmlns:a16="http://schemas.microsoft.com/office/drawing/2014/main" id="{DEB44410-494C-C990-AFC2-CCD3D7AEE5BE}"/>
              </a:ext>
            </a:extLst>
          </p:cNvPr>
          <p:cNvPicPr>
            <a:picLocks noChangeAspect="1"/>
          </p:cNvPicPr>
          <p:nvPr/>
        </p:nvPicPr>
        <p:blipFill>
          <a:blip r:embed="rId3"/>
          <a:stretch>
            <a:fillRect/>
          </a:stretch>
        </p:blipFill>
        <p:spPr>
          <a:xfrm>
            <a:off x="5498748" y="2479503"/>
            <a:ext cx="3507554" cy="1898994"/>
          </a:xfrm>
          <a:prstGeom prst="rect">
            <a:avLst/>
          </a:prstGeom>
        </p:spPr>
      </p:pic>
    </p:spTree>
    <p:extLst>
      <p:ext uri="{BB962C8B-B14F-4D97-AF65-F5344CB8AC3E}">
        <p14:creationId xmlns:p14="http://schemas.microsoft.com/office/powerpoint/2010/main" val="2578482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84359902-1619-3C8D-48B4-7E9DAB8E80C3}"/>
              </a:ext>
            </a:extLst>
          </p:cNvPr>
          <p:cNvPicPr>
            <a:picLocks noChangeAspect="1"/>
          </p:cNvPicPr>
          <p:nvPr/>
        </p:nvPicPr>
        <p:blipFill>
          <a:blip r:embed="rId3"/>
          <a:stretch>
            <a:fillRect/>
          </a:stretch>
        </p:blipFill>
        <p:spPr>
          <a:xfrm>
            <a:off x="0" y="1181800"/>
            <a:ext cx="9144000" cy="4494401"/>
          </a:xfrm>
          <a:prstGeom prst="rect">
            <a:avLst/>
          </a:prstGeom>
        </p:spPr>
      </p:pic>
      <p:sp>
        <p:nvSpPr>
          <p:cNvPr id="77" name="Google Shape;77;p15"/>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cxnSp>
        <p:nvCxnSpPr>
          <p:cNvPr id="79" name="Google Shape;79;p15"/>
          <p:cNvCxnSpPr/>
          <p:nvPr/>
        </p:nvCxnSpPr>
        <p:spPr>
          <a:xfrm>
            <a:off x="-11100" y="552697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98" name="Google Shape;98;p15"/>
          <p:cNvCxnSpPr>
            <a:cxnSpLocks/>
          </p:cNvCxnSpPr>
          <p:nvPr/>
        </p:nvCxnSpPr>
        <p:spPr>
          <a:xfrm flipV="1">
            <a:off x="672272" y="1606896"/>
            <a:ext cx="7799456" cy="31323"/>
          </a:xfrm>
          <a:prstGeom prst="straightConnector1">
            <a:avLst/>
          </a:prstGeom>
          <a:noFill/>
          <a:ln w="9525" cap="flat" cmpd="sng">
            <a:solidFill>
              <a:schemeClr val="dk1"/>
            </a:solidFill>
            <a:prstDash val="solid"/>
            <a:round/>
            <a:headEnd type="none" w="med" len="med"/>
            <a:tailEnd type="none" w="med" len="med"/>
          </a:ln>
        </p:spPr>
      </p:cxnSp>
      <p:sp>
        <p:nvSpPr>
          <p:cNvPr id="99" name="Google Shape;99;p15"/>
          <p:cNvSpPr txBox="1"/>
          <p:nvPr/>
        </p:nvSpPr>
        <p:spPr>
          <a:xfrm>
            <a:off x="6465094" y="5603925"/>
            <a:ext cx="26138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a:t>
            </a:r>
            <a:endParaRPr sz="800" kern="0" dirty="0">
              <a:solidFill>
                <a:srgbClr val="DDDAE8"/>
              </a:solidFill>
              <a:latin typeface="Nunito Sans Light"/>
              <a:ea typeface="Nunito Sans Light"/>
              <a:cs typeface="Nunito Sans Light"/>
              <a:sym typeface="Nunito Sans Light"/>
            </a:endParaRPr>
          </a:p>
        </p:txBody>
      </p:sp>
      <p:sp>
        <p:nvSpPr>
          <p:cNvPr id="2" name="TextBox 1">
            <a:extLst>
              <a:ext uri="{FF2B5EF4-FFF2-40B4-BE49-F238E27FC236}">
                <a16:creationId xmlns:a16="http://schemas.microsoft.com/office/drawing/2014/main" id="{EA4D4EF3-F398-F171-2052-9B5BF7F5F084}"/>
              </a:ext>
            </a:extLst>
          </p:cNvPr>
          <p:cNvSpPr txBox="1"/>
          <p:nvPr/>
        </p:nvSpPr>
        <p:spPr>
          <a:xfrm>
            <a:off x="4572001" y="2117638"/>
            <a:ext cx="3554529" cy="430887"/>
          </a:xfrm>
          <a:prstGeom prst="rect">
            <a:avLst/>
          </a:prstGeom>
          <a:noFill/>
        </p:spPr>
        <p:txBody>
          <a:bodyPr wrap="square" rtlCol="0">
            <a:spAutoFit/>
          </a:bodyPr>
          <a:lstStyle/>
          <a:p>
            <a:pPr marL="230188" indent="-230188">
              <a:buClr>
                <a:srgbClr val="000000"/>
              </a:buClr>
            </a:pPr>
            <a:endParaRPr lang="en-US" sz="800" kern="0" dirty="0">
              <a:solidFill>
                <a:srgbClr val="000000"/>
              </a:solidFill>
              <a:latin typeface="Nunito Sans" pitchFamily="2" charset="77"/>
              <a:cs typeface="Arial"/>
              <a:sym typeface="Arial"/>
            </a:endParaRPr>
          </a:p>
          <a:p>
            <a:pPr>
              <a:buClr>
                <a:srgbClr val="000000"/>
              </a:buClr>
            </a:pPr>
            <a:endParaRPr lang="en-US" sz="1400" kern="0" dirty="0">
              <a:solidFill>
                <a:srgbClr val="000000"/>
              </a:solidFill>
              <a:latin typeface="Nunito Sans" pitchFamily="2" charset="77"/>
              <a:cs typeface="Arial"/>
              <a:sym typeface="Arial"/>
            </a:endParaRPr>
          </a:p>
        </p:txBody>
      </p:sp>
    </p:spTree>
    <p:extLst>
      <p:ext uri="{BB962C8B-B14F-4D97-AF65-F5344CB8AC3E}">
        <p14:creationId xmlns:p14="http://schemas.microsoft.com/office/powerpoint/2010/main" val="308675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p:nvPr/>
        </p:nvSpPr>
        <p:spPr>
          <a:xfrm>
            <a:off x="1022862" y="1076068"/>
            <a:ext cx="8056038" cy="671759"/>
          </a:xfrm>
          <a:prstGeom prst="rect">
            <a:avLst/>
          </a:prstGeom>
          <a:noFill/>
          <a:ln>
            <a:noFill/>
          </a:ln>
        </p:spPr>
        <p:txBody>
          <a:bodyPr spcFirstLastPara="1" wrap="square" lIns="91425" tIns="91425" rIns="91425" bIns="91425" anchor="t" anchorCtr="0">
            <a:noAutofit/>
          </a:bodyPr>
          <a:lstStyle/>
          <a:p>
            <a:pPr>
              <a:buClr>
                <a:srgbClr val="000000"/>
              </a:buClr>
            </a:pPr>
            <a:r>
              <a:rPr lang="en" sz="2800" kern="0" dirty="0">
                <a:solidFill>
                  <a:srgbClr val="351F65"/>
                </a:solidFill>
                <a:latin typeface="DM Serif Display"/>
                <a:ea typeface="DM Serif Display"/>
                <a:cs typeface="DM Serif Display"/>
                <a:sym typeface="DM Serif Display"/>
              </a:rPr>
              <a:t> What’s Happening Around Rangeview</a:t>
            </a:r>
            <a:r>
              <a:rPr lang="en" sz="2800" kern="0" dirty="0">
                <a:solidFill>
                  <a:srgbClr val="351F65"/>
                </a:solidFill>
                <a:latin typeface="DM Serif Display"/>
                <a:cs typeface="Arial"/>
                <a:sym typeface="DM Serif Display"/>
              </a:rPr>
              <a:t>?</a:t>
            </a:r>
            <a:endParaRPr sz="2800" kern="0" dirty="0">
              <a:solidFill>
                <a:srgbClr val="351F65"/>
              </a:solidFill>
              <a:latin typeface="DM Serif Display"/>
              <a:cs typeface="Arial"/>
              <a:sym typeface="DM Serif Display"/>
            </a:endParaRPr>
          </a:p>
        </p:txBody>
      </p:sp>
      <p:pic>
        <p:nvPicPr>
          <p:cNvPr id="168" name="Google Shape;168;p18"/>
          <p:cNvPicPr preferRelativeResize="0"/>
          <p:nvPr/>
        </p:nvPicPr>
        <p:blipFill>
          <a:blip r:embed="rId3">
            <a:alphaModFix/>
          </a:blip>
          <a:stretch>
            <a:fillRect/>
          </a:stretch>
        </p:blipFill>
        <p:spPr>
          <a:xfrm>
            <a:off x="162825" y="888121"/>
            <a:ext cx="910150" cy="910174"/>
          </a:xfrm>
          <a:prstGeom prst="rect">
            <a:avLst/>
          </a:prstGeom>
          <a:noFill/>
          <a:ln>
            <a:noFill/>
          </a:ln>
        </p:spPr>
      </p:pic>
      <p:cxnSp>
        <p:nvCxnSpPr>
          <p:cNvPr id="169" name="Google Shape;169;p18"/>
          <p:cNvCxnSpPr/>
          <p:nvPr/>
        </p:nvCxnSpPr>
        <p:spPr>
          <a:xfrm>
            <a:off x="1024465" y="1096179"/>
            <a:ext cx="0" cy="4566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18"/>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cxnSp>
        <p:nvCxnSpPr>
          <p:cNvPr id="173" name="Google Shape;173;p18"/>
          <p:cNvCxnSpPr/>
          <p:nvPr/>
        </p:nvCxnSpPr>
        <p:spPr>
          <a:xfrm>
            <a:off x="-11100" y="550252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175" name="Google Shape;175;p18"/>
          <p:cNvCxnSpPr>
            <a:cxnSpLocks/>
          </p:cNvCxnSpPr>
          <p:nvPr/>
        </p:nvCxnSpPr>
        <p:spPr>
          <a:xfrm>
            <a:off x="7425203" y="1404999"/>
            <a:ext cx="1720054" cy="0"/>
          </a:xfrm>
          <a:prstGeom prst="straightConnector1">
            <a:avLst/>
          </a:prstGeom>
          <a:noFill/>
          <a:ln w="9525" cap="flat" cmpd="sng">
            <a:solidFill>
              <a:schemeClr val="dk1"/>
            </a:solidFill>
            <a:prstDash val="solid"/>
            <a:round/>
            <a:headEnd type="none" w="med" len="med"/>
            <a:tailEnd type="none" w="med" len="med"/>
          </a:ln>
        </p:spPr>
      </p:cxnSp>
      <p:sp>
        <p:nvSpPr>
          <p:cNvPr id="178" name="Google Shape;178;p18"/>
          <p:cNvSpPr txBox="1"/>
          <p:nvPr/>
        </p:nvSpPr>
        <p:spPr>
          <a:xfrm>
            <a:off x="5358900" y="5603925"/>
            <a:ext cx="3720000" cy="307800"/>
          </a:xfrm>
          <a:prstGeom prst="rect">
            <a:avLst/>
          </a:prstGeom>
          <a:noFill/>
          <a:ln>
            <a:noFill/>
          </a:ln>
        </p:spPr>
        <p:txBody>
          <a:bodyPr spcFirstLastPara="1" wrap="square" lIns="114300" tIns="91425" rIns="91425" bIns="91425" anchor="t" anchorCtr="0">
            <a:spAutoFit/>
          </a:bodyPr>
          <a:lstStyle/>
          <a:p>
            <a:pPr algn="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  |   </a:t>
            </a:r>
            <a:fld id="{00000000-1234-1234-1234-123412341234}" type="slidenum">
              <a:rPr lang="en" sz="800" kern="0">
                <a:solidFill>
                  <a:srgbClr val="DDDAE8"/>
                </a:solidFill>
                <a:latin typeface="Nunito Sans Light"/>
                <a:ea typeface="Nunito Sans Light"/>
                <a:cs typeface="Nunito Sans Light"/>
                <a:sym typeface="Nunito Sans Light"/>
              </a:rPr>
              <a:pPr algn="r">
                <a:buClr>
                  <a:srgbClr val="000000"/>
                </a:buClr>
                <a:buSzPts val="1100"/>
              </a:pPr>
              <a:t>26</a:t>
            </a:fld>
            <a:endParaRPr sz="800" kern="0" dirty="0">
              <a:solidFill>
                <a:srgbClr val="DDDAE8"/>
              </a:solidFill>
              <a:latin typeface="Nunito Sans Light"/>
              <a:ea typeface="Nunito Sans Light"/>
              <a:cs typeface="Nunito Sans Light"/>
              <a:sym typeface="Nunito Sans Light"/>
            </a:endParaRPr>
          </a:p>
        </p:txBody>
      </p:sp>
      <p:sp>
        <p:nvSpPr>
          <p:cNvPr id="14" name="TextBox 13">
            <a:extLst>
              <a:ext uri="{FF2B5EF4-FFF2-40B4-BE49-F238E27FC236}">
                <a16:creationId xmlns:a16="http://schemas.microsoft.com/office/drawing/2014/main" id="{38C6B7DB-9F69-4BEE-A88E-C0C75FF28A72}"/>
              </a:ext>
            </a:extLst>
          </p:cNvPr>
          <p:cNvSpPr txBox="1"/>
          <p:nvPr/>
        </p:nvSpPr>
        <p:spPr>
          <a:xfrm>
            <a:off x="421096" y="1598184"/>
            <a:ext cx="4024828" cy="2262158"/>
          </a:xfrm>
          <a:prstGeom prst="rect">
            <a:avLst/>
          </a:prstGeom>
          <a:noFill/>
        </p:spPr>
        <p:txBody>
          <a:bodyPr wrap="square" rtlCol="0">
            <a:spAutoFit/>
          </a:bodyPr>
          <a:lstStyle/>
          <a:p>
            <a:pPr>
              <a:lnSpc>
                <a:spcPct val="150000"/>
              </a:lnSpc>
              <a:buClr>
                <a:srgbClr val="000000"/>
              </a:buClr>
            </a:pPr>
            <a:r>
              <a:rPr lang="en-US" sz="1400" b="1" kern="0" dirty="0">
                <a:solidFill>
                  <a:srgbClr val="351F65"/>
                </a:solidFill>
                <a:latin typeface="Nunito Sans" pitchFamily="2" charset="0"/>
                <a:cs typeface="Arial"/>
                <a:sym typeface="Arial"/>
              </a:rPr>
              <a:t>Sidewalk Fee Status</a:t>
            </a:r>
          </a:p>
          <a:p>
            <a:pPr marL="400050" indent="-166688">
              <a:buClr>
                <a:srgbClr val="351F65"/>
              </a:buClr>
              <a:buFont typeface="Arial" panose="020B0604020202020204" pitchFamily="34" charset="0"/>
              <a:buChar char="•"/>
            </a:pPr>
            <a:r>
              <a:rPr lang="en-US" sz="1050" kern="0" dirty="0">
                <a:solidFill>
                  <a:srgbClr val="351F65"/>
                </a:solidFill>
                <a:latin typeface="Nunito Sans" pitchFamily="2" charset="0"/>
                <a:cs typeface="Arial"/>
                <a:sym typeface="Arial"/>
              </a:rPr>
              <a:t>Fee collection has been delayed by City Council until July </a:t>
            </a:r>
          </a:p>
          <a:p>
            <a:pPr marL="400050" indent="-166688">
              <a:buClr>
                <a:srgbClr val="351F65"/>
              </a:buClr>
              <a:buFont typeface="Arial" panose="020B0604020202020204" pitchFamily="34" charset="0"/>
              <a:buChar char="•"/>
            </a:pPr>
            <a:endParaRPr lang="en-US" sz="1050" kern="0" dirty="0">
              <a:solidFill>
                <a:srgbClr val="351F65"/>
              </a:solidFill>
              <a:latin typeface="Nunito Sans" pitchFamily="2" charset="0"/>
              <a:cs typeface="Arial"/>
              <a:sym typeface="Arial"/>
            </a:endParaRPr>
          </a:p>
          <a:p>
            <a:pPr marL="400050" indent="-166688">
              <a:buClr>
                <a:srgbClr val="351F65"/>
              </a:buClr>
              <a:buFont typeface="Arial" panose="020B0604020202020204" pitchFamily="34" charset="0"/>
              <a:buChar char="•"/>
            </a:pPr>
            <a:r>
              <a:rPr lang="en-US" sz="1050" kern="0" dirty="0">
                <a:solidFill>
                  <a:srgbClr val="351F65"/>
                </a:solidFill>
                <a:latin typeface="Nunito Sans" pitchFamily="2" charset="0"/>
                <a:cs typeface="Arial"/>
                <a:sym typeface="Arial"/>
              </a:rPr>
              <a:t>Sidewalk Working Group has issued three recommendations related to the fee structure, discounts, and timeline of implementation</a:t>
            </a:r>
          </a:p>
          <a:p>
            <a:pPr marL="400050" indent="-166688">
              <a:buClr>
                <a:srgbClr val="351F65"/>
              </a:buClr>
              <a:buFont typeface="Arial" panose="020B0604020202020204" pitchFamily="34" charset="0"/>
              <a:buChar char="•"/>
            </a:pPr>
            <a:endParaRPr lang="en-US" sz="1050" kern="0" dirty="0">
              <a:solidFill>
                <a:srgbClr val="351F65"/>
              </a:solidFill>
              <a:latin typeface="Nunito Sans" pitchFamily="2" charset="0"/>
              <a:cs typeface="Arial"/>
              <a:sym typeface="Arial"/>
            </a:endParaRPr>
          </a:p>
          <a:p>
            <a:pPr marL="400050" indent="-166688">
              <a:buClr>
                <a:srgbClr val="351F65"/>
              </a:buClr>
              <a:buFont typeface="Arial" panose="020B0604020202020204" pitchFamily="34" charset="0"/>
              <a:buChar char="•"/>
            </a:pPr>
            <a:r>
              <a:rPr lang="en-US" sz="1050" kern="0" dirty="0">
                <a:solidFill>
                  <a:srgbClr val="351F65"/>
                </a:solidFill>
                <a:latin typeface="Nunito Sans" pitchFamily="2" charset="0"/>
                <a:cs typeface="Arial"/>
                <a:sym typeface="Arial"/>
              </a:rPr>
              <a:t>Learn more about the recommendations here: </a:t>
            </a:r>
            <a:r>
              <a:rPr lang="en-US" sz="1050" u="sng" kern="0" dirty="0">
                <a:solidFill>
                  <a:srgbClr val="351F65"/>
                </a:solidFill>
                <a:latin typeface="Nunito Sans" pitchFamily="2" charset="0"/>
                <a:cs typeface="Arial"/>
                <a:sym typeface="Arial"/>
              </a:rPr>
              <a:t>denvergov.org/sidewalks</a:t>
            </a:r>
          </a:p>
          <a:p>
            <a:pPr marL="400050" indent="-166688">
              <a:buClr>
                <a:srgbClr val="351F65"/>
              </a:buClr>
              <a:buFont typeface="Arial" panose="020B0604020202020204" pitchFamily="34" charset="0"/>
              <a:buChar char="•"/>
            </a:pPr>
            <a:endParaRPr lang="en-US" sz="1200" kern="0" dirty="0">
              <a:solidFill>
                <a:srgbClr val="351F65"/>
              </a:solidFill>
              <a:latin typeface="Nunito Sans" pitchFamily="2" charset="0"/>
              <a:cs typeface="Arial"/>
              <a:sym typeface="Arial"/>
            </a:endParaRPr>
          </a:p>
          <a:p>
            <a:pPr marL="400050" indent="-166688">
              <a:buClr>
                <a:srgbClr val="351F65"/>
              </a:buClr>
              <a:buFont typeface="Arial" panose="020B0604020202020204" pitchFamily="34" charset="0"/>
              <a:buChar char="•"/>
              <a:tabLst>
                <a:tab pos="228600" algn="l"/>
              </a:tabLst>
            </a:pPr>
            <a:endParaRPr lang="en-US" sz="1200" kern="0" dirty="0">
              <a:solidFill>
                <a:srgbClr val="351F65"/>
              </a:solidFill>
              <a:latin typeface="Nunito Sans" pitchFamily="2" charset="0"/>
              <a:cs typeface="Arial"/>
              <a:sym typeface="Arial"/>
            </a:endParaRPr>
          </a:p>
          <a:p>
            <a:pPr marL="233362">
              <a:buClr>
                <a:srgbClr val="351F65"/>
              </a:buClr>
            </a:pPr>
            <a:endParaRPr lang="en-US" sz="1200" kern="0" dirty="0">
              <a:solidFill>
                <a:srgbClr val="351F65"/>
              </a:solidFill>
              <a:latin typeface="Nunito Sans" pitchFamily="2" charset="0"/>
              <a:cs typeface="Arial"/>
              <a:sym typeface="Arial"/>
            </a:endParaRPr>
          </a:p>
        </p:txBody>
      </p:sp>
      <p:sp>
        <p:nvSpPr>
          <p:cNvPr id="16" name="TextBox 15">
            <a:extLst>
              <a:ext uri="{FF2B5EF4-FFF2-40B4-BE49-F238E27FC236}">
                <a16:creationId xmlns:a16="http://schemas.microsoft.com/office/drawing/2014/main" id="{F8BE17FA-B524-45EA-B48A-E95514C28FD1}"/>
              </a:ext>
            </a:extLst>
          </p:cNvPr>
          <p:cNvSpPr txBox="1"/>
          <p:nvPr/>
        </p:nvSpPr>
        <p:spPr>
          <a:xfrm>
            <a:off x="4572000" y="1675735"/>
            <a:ext cx="3887796" cy="1661993"/>
          </a:xfrm>
          <a:prstGeom prst="rect">
            <a:avLst/>
          </a:prstGeom>
          <a:noFill/>
        </p:spPr>
        <p:txBody>
          <a:bodyPr wrap="square" rtlCol="0">
            <a:spAutoFit/>
          </a:bodyPr>
          <a:lstStyle/>
          <a:p>
            <a:pPr>
              <a:buClr>
                <a:srgbClr val="000000"/>
              </a:buClr>
            </a:pPr>
            <a:r>
              <a:rPr lang="en-US" sz="1400" b="1" kern="0" dirty="0">
                <a:solidFill>
                  <a:srgbClr val="351F65"/>
                </a:solidFill>
                <a:latin typeface="Nunito Sans" pitchFamily="2" charset="0"/>
                <a:cs typeface="Arial"/>
                <a:sym typeface="Arial"/>
              </a:rPr>
              <a:t>Near Southeast Area Plan (NSEAP)</a:t>
            </a:r>
          </a:p>
          <a:p>
            <a:pPr marL="400050" indent="-166688">
              <a:buClr>
                <a:srgbClr val="351F65"/>
              </a:buClr>
              <a:buFont typeface="Arial" panose="020B0604020202020204" pitchFamily="34" charset="0"/>
              <a:buChar char="•"/>
            </a:pPr>
            <a:r>
              <a:rPr lang="en-US" sz="1050" kern="0" dirty="0">
                <a:solidFill>
                  <a:srgbClr val="351F65"/>
                </a:solidFill>
                <a:latin typeface="Nunito Sans" pitchFamily="2" charset="0"/>
                <a:cs typeface="Arial"/>
                <a:sym typeface="Arial"/>
              </a:rPr>
              <a:t>Entering the implementation phase of the NSEAP</a:t>
            </a:r>
          </a:p>
          <a:p>
            <a:pPr marL="400050" indent="-166688">
              <a:buClr>
                <a:srgbClr val="351F65"/>
              </a:buClr>
              <a:buFont typeface="Arial" panose="020B0604020202020204" pitchFamily="34" charset="0"/>
              <a:buChar char="•"/>
            </a:pPr>
            <a:endParaRPr lang="en-US" sz="1050" kern="0" dirty="0">
              <a:solidFill>
                <a:srgbClr val="351F65"/>
              </a:solidFill>
              <a:latin typeface="Nunito Sans" pitchFamily="2" charset="0"/>
              <a:cs typeface="Arial"/>
              <a:sym typeface="Arial"/>
            </a:endParaRPr>
          </a:p>
          <a:p>
            <a:pPr marL="400050" indent="-166688">
              <a:buClr>
                <a:srgbClr val="351F65"/>
              </a:buClr>
              <a:buFont typeface="Arial" panose="020B0604020202020204" pitchFamily="34" charset="0"/>
              <a:buChar char="•"/>
            </a:pPr>
            <a:r>
              <a:rPr lang="en-US" sz="1050" kern="0" dirty="0">
                <a:solidFill>
                  <a:srgbClr val="351F65"/>
                </a:solidFill>
                <a:latin typeface="Nunito Sans" pitchFamily="2" charset="0"/>
                <a:cs typeface="Arial"/>
                <a:sym typeface="Arial"/>
              </a:rPr>
              <a:t>Please join us for a community open house on April 23 from 5:30 – 7 P.M. at Place Bridge Academy (7125 Cherry Creek N Dr, Denver, CO 80224)</a:t>
            </a:r>
          </a:p>
          <a:p>
            <a:pPr marL="400050" indent="-166688">
              <a:buClr>
                <a:srgbClr val="351F65"/>
              </a:buClr>
              <a:buFont typeface="Arial" panose="020B0604020202020204" pitchFamily="34" charset="0"/>
              <a:buChar char="•"/>
            </a:pPr>
            <a:endParaRPr lang="en-US" sz="1050" kern="0" dirty="0">
              <a:solidFill>
                <a:srgbClr val="351F65"/>
              </a:solidFill>
              <a:latin typeface="Nunito Sans" pitchFamily="2" charset="0"/>
              <a:cs typeface="Arial"/>
              <a:sym typeface="Arial"/>
            </a:endParaRPr>
          </a:p>
          <a:p>
            <a:pPr marL="400050" indent="-166688">
              <a:buClr>
                <a:srgbClr val="351F65"/>
              </a:buClr>
              <a:buFont typeface="Arial" panose="020B0604020202020204" pitchFamily="34" charset="0"/>
              <a:buChar char="•"/>
            </a:pPr>
            <a:r>
              <a:rPr lang="en-US" sz="1050" kern="0" dirty="0">
                <a:solidFill>
                  <a:srgbClr val="351F65"/>
                </a:solidFill>
                <a:latin typeface="Nunito Sans" pitchFamily="2" charset="0"/>
                <a:cs typeface="Arial"/>
                <a:sym typeface="Arial"/>
              </a:rPr>
              <a:t>Learn more about the NSEAP at </a:t>
            </a:r>
            <a:r>
              <a:rPr lang="en-US" sz="1050" u="sng" kern="0" dirty="0">
                <a:solidFill>
                  <a:srgbClr val="351F65"/>
                </a:solidFill>
                <a:latin typeface="Nunito Sans" pitchFamily="2" charset="0"/>
                <a:cs typeface="Arial"/>
                <a:sym typeface="Arial"/>
              </a:rPr>
              <a:t>denvergov.org/</a:t>
            </a:r>
            <a:r>
              <a:rPr lang="en-US" sz="1050" u="sng" kern="0" dirty="0" err="1">
                <a:solidFill>
                  <a:srgbClr val="351F65"/>
                </a:solidFill>
                <a:latin typeface="Nunito Sans" pitchFamily="2" charset="0"/>
                <a:cs typeface="Arial"/>
                <a:sym typeface="Arial"/>
              </a:rPr>
              <a:t>NearSoutheastPlan</a:t>
            </a:r>
            <a:r>
              <a:rPr lang="en-US" sz="1050" u="sng" kern="0" dirty="0">
                <a:solidFill>
                  <a:srgbClr val="351F65"/>
                </a:solidFill>
                <a:latin typeface="Nunito Sans" pitchFamily="2" charset="0"/>
                <a:cs typeface="Arial"/>
                <a:sym typeface="Arial"/>
              </a:rPr>
              <a:t> </a:t>
            </a:r>
          </a:p>
        </p:txBody>
      </p:sp>
      <p:sp>
        <p:nvSpPr>
          <p:cNvPr id="17" name="TextBox 16">
            <a:extLst>
              <a:ext uri="{FF2B5EF4-FFF2-40B4-BE49-F238E27FC236}">
                <a16:creationId xmlns:a16="http://schemas.microsoft.com/office/drawing/2014/main" id="{5D6FF542-7C51-4649-9D94-170D209DE119}"/>
              </a:ext>
            </a:extLst>
          </p:cNvPr>
          <p:cNvSpPr txBox="1"/>
          <p:nvPr/>
        </p:nvSpPr>
        <p:spPr>
          <a:xfrm>
            <a:off x="331721" y="3411555"/>
            <a:ext cx="3920236" cy="661720"/>
          </a:xfrm>
          <a:prstGeom prst="rect">
            <a:avLst/>
          </a:prstGeom>
          <a:noFill/>
        </p:spPr>
        <p:txBody>
          <a:bodyPr wrap="square" rtlCol="0">
            <a:spAutoFit/>
          </a:bodyPr>
          <a:lstStyle/>
          <a:p>
            <a:pPr>
              <a:buClr>
                <a:srgbClr val="000000"/>
              </a:buClr>
            </a:pPr>
            <a:r>
              <a:rPr lang="en-US" sz="1400" b="1" kern="0" dirty="0">
                <a:solidFill>
                  <a:srgbClr val="351F65"/>
                </a:solidFill>
                <a:latin typeface="Nunito Sans" pitchFamily="2" charset="0"/>
                <a:cs typeface="Arial"/>
                <a:sym typeface="Arial"/>
              </a:rPr>
              <a:t>Trash, Recycling, and Compost</a:t>
            </a:r>
          </a:p>
          <a:p>
            <a:pPr>
              <a:buClr>
                <a:srgbClr val="000000"/>
              </a:buClr>
            </a:pPr>
            <a:endParaRPr lang="en-US" sz="1400" b="1" kern="0" dirty="0">
              <a:solidFill>
                <a:srgbClr val="351F65"/>
              </a:solidFill>
              <a:latin typeface="Nunito Sans" pitchFamily="2" charset="0"/>
              <a:cs typeface="Arial"/>
              <a:sym typeface="Arial"/>
            </a:endParaRPr>
          </a:p>
          <a:p>
            <a:pPr>
              <a:buClr>
                <a:srgbClr val="000000"/>
              </a:buClr>
            </a:pPr>
            <a:endParaRPr lang="en-US" sz="900" kern="0" dirty="0">
              <a:solidFill>
                <a:srgbClr val="000000"/>
              </a:solidFill>
              <a:latin typeface="Nunito Sans" pitchFamily="2" charset="0"/>
              <a:cs typeface="Arial"/>
              <a:sym typeface="Arial"/>
            </a:endParaRPr>
          </a:p>
        </p:txBody>
      </p:sp>
      <p:sp>
        <p:nvSpPr>
          <p:cNvPr id="18" name="TextBox 17">
            <a:extLst>
              <a:ext uri="{FF2B5EF4-FFF2-40B4-BE49-F238E27FC236}">
                <a16:creationId xmlns:a16="http://schemas.microsoft.com/office/drawing/2014/main" id="{86AD44F8-041F-4345-90CD-1C9C1605005D}"/>
              </a:ext>
            </a:extLst>
          </p:cNvPr>
          <p:cNvSpPr txBox="1"/>
          <p:nvPr/>
        </p:nvSpPr>
        <p:spPr>
          <a:xfrm>
            <a:off x="4520789" y="3360327"/>
            <a:ext cx="4291491" cy="307777"/>
          </a:xfrm>
          <a:prstGeom prst="rect">
            <a:avLst/>
          </a:prstGeom>
          <a:noFill/>
        </p:spPr>
        <p:txBody>
          <a:bodyPr wrap="square" rtlCol="0">
            <a:spAutoFit/>
          </a:bodyPr>
          <a:lstStyle/>
          <a:p>
            <a:pPr>
              <a:buClr>
                <a:srgbClr val="000000"/>
              </a:buClr>
            </a:pPr>
            <a:r>
              <a:rPr lang="en-US" sz="1400" b="1" kern="0" dirty="0">
                <a:solidFill>
                  <a:srgbClr val="351F65"/>
                </a:solidFill>
                <a:latin typeface="Nunito Sans" pitchFamily="2" charset="0"/>
                <a:cs typeface="Arial"/>
                <a:sym typeface="Arial"/>
              </a:rPr>
              <a:t>Exposition Traffic Study</a:t>
            </a:r>
            <a:endParaRPr lang="en-US" sz="1400" kern="0" dirty="0">
              <a:solidFill>
                <a:srgbClr val="351F65"/>
              </a:solidFill>
              <a:latin typeface="Nunito Sans" pitchFamily="2" charset="0"/>
              <a:cs typeface="Arial"/>
              <a:sym typeface="Arial"/>
            </a:endParaRPr>
          </a:p>
        </p:txBody>
      </p:sp>
      <p:cxnSp>
        <p:nvCxnSpPr>
          <p:cNvPr id="8" name="Straight Connector 7">
            <a:extLst>
              <a:ext uri="{FF2B5EF4-FFF2-40B4-BE49-F238E27FC236}">
                <a16:creationId xmlns:a16="http://schemas.microsoft.com/office/drawing/2014/main" id="{88A29B22-B362-45BF-8A87-1A8868EE1FB3}"/>
              </a:ext>
            </a:extLst>
          </p:cNvPr>
          <p:cNvCxnSpPr>
            <a:cxnSpLocks/>
          </p:cNvCxnSpPr>
          <p:nvPr/>
        </p:nvCxnSpPr>
        <p:spPr>
          <a:xfrm>
            <a:off x="-11100" y="3363653"/>
            <a:ext cx="91662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4C407B6-9D84-4D6D-A632-E04CB078D049}"/>
              </a:ext>
            </a:extLst>
          </p:cNvPr>
          <p:cNvCxnSpPr>
            <a:cxnSpLocks/>
          </p:cNvCxnSpPr>
          <p:nvPr/>
        </p:nvCxnSpPr>
        <p:spPr>
          <a:xfrm>
            <a:off x="4439478" y="1798295"/>
            <a:ext cx="0" cy="352890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01C596-8F1C-19FE-0F92-D141D32E5639}"/>
              </a:ext>
            </a:extLst>
          </p:cNvPr>
          <p:cNvSpPr txBox="1"/>
          <p:nvPr/>
        </p:nvSpPr>
        <p:spPr>
          <a:xfrm>
            <a:off x="403539" y="3790542"/>
            <a:ext cx="3885850" cy="1061829"/>
          </a:xfrm>
          <a:prstGeom prst="rect">
            <a:avLst/>
          </a:prstGeom>
          <a:noFill/>
        </p:spPr>
        <p:txBody>
          <a:bodyPr wrap="square">
            <a:spAutoFit/>
          </a:bodyPr>
          <a:lstStyle/>
          <a:p>
            <a:pPr marL="400050" indent="-166688">
              <a:buClr>
                <a:srgbClr val="351F65"/>
              </a:buClr>
              <a:buFont typeface="Arial" panose="020B0604020202020204" pitchFamily="34" charset="0"/>
              <a:buChar char="•"/>
            </a:pPr>
            <a:r>
              <a:rPr lang="en-US" sz="1050" kern="0" dirty="0">
                <a:solidFill>
                  <a:srgbClr val="351F65"/>
                </a:solidFill>
                <a:latin typeface="Nunito Sans" pitchFamily="2" charset="0"/>
                <a:cs typeface="Arial"/>
                <a:sym typeface="Arial"/>
              </a:rPr>
              <a:t>Council District 5, which is considered </a:t>
            </a:r>
            <a:r>
              <a:rPr lang="en-US" sz="1050" kern="0">
                <a:solidFill>
                  <a:srgbClr val="351F65"/>
                </a:solidFill>
                <a:latin typeface="Nunito Sans" pitchFamily="2" charset="0"/>
                <a:cs typeface="Arial"/>
                <a:sym typeface="Arial"/>
              </a:rPr>
              <a:t>trash district 7, is </a:t>
            </a:r>
            <a:r>
              <a:rPr lang="en-US" sz="1050" kern="0" dirty="0">
                <a:solidFill>
                  <a:srgbClr val="351F65"/>
                </a:solidFill>
                <a:latin typeface="Nunito Sans" pitchFamily="2" charset="0"/>
                <a:cs typeface="Arial"/>
                <a:sym typeface="Arial"/>
              </a:rPr>
              <a:t>scheduled to have compost bins delivered in 2025</a:t>
            </a:r>
          </a:p>
          <a:p>
            <a:pPr marL="400050" indent="-166688">
              <a:buClr>
                <a:srgbClr val="351F65"/>
              </a:buClr>
              <a:buFont typeface="Arial" panose="020B0604020202020204" pitchFamily="34" charset="0"/>
              <a:buChar char="•"/>
            </a:pPr>
            <a:endParaRPr lang="en-US" sz="1050" kern="0" dirty="0">
              <a:solidFill>
                <a:srgbClr val="351F65"/>
              </a:solidFill>
              <a:latin typeface="Nunito Sans" pitchFamily="2" charset="0"/>
              <a:cs typeface="Arial"/>
              <a:sym typeface="Arial"/>
            </a:endParaRPr>
          </a:p>
          <a:p>
            <a:pPr marL="233362">
              <a:buClr>
                <a:srgbClr val="351F65"/>
              </a:buClr>
            </a:pPr>
            <a:endParaRPr lang="en-US" sz="1050" kern="0" dirty="0">
              <a:solidFill>
                <a:srgbClr val="351F65"/>
              </a:solidFill>
              <a:latin typeface="Nunito Sans" pitchFamily="2" charset="0"/>
              <a:cs typeface="Arial"/>
              <a:sym typeface="Arial"/>
            </a:endParaRPr>
          </a:p>
          <a:p>
            <a:pPr marL="400050" indent="-166688">
              <a:buClr>
                <a:srgbClr val="351F65"/>
              </a:buClr>
              <a:buFont typeface="Arial" panose="020B0604020202020204" pitchFamily="34" charset="0"/>
              <a:buChar char="•"/>
            </a:pPr>
            <a:r>
              <a:rPr lang="en-US" sz="1050" kern="0" dirty="0">
                <a:solidFill>
                  <a:srgbClr val="351F65"/>
                </a:solidFill>
                <a:latin typeface="Nunito Sans" pitchFamily="2" charset="0"/>
                <a:cs typeface="Arial"/>
                <a:sym typeface="Arial"/>
              </a:rPr>
              <a:t>Learn more about the phased rollout here: </a:t>
            </a:r>
            <a:r>
              <a:rPr lang="en-US" sz="1050" u="sng" kern="0" dirty="0">
                <a:solidFill>
                  <a:srgbClr val="351F65"/>
                </a:solidFill>
                <a:latin typeface="Nunito Sans" pitchFamily="2" charset="0"/>
                <a:cs typeface="Arial"/>
                <a:sym typeface="Arial"/>
              </a:rPr>
              <a:t>denvergov.org/compost</a:t>
            </a:r>
            <a:endParaRPr lang="en-US" sz="1050" kern="0" dirty="0">
              <a:solidFill>
                <a:srgbClr val="351F65"/>
              </a:solidFill>
              <a:latin typeface="Nunito Sans" pitchFamily="2" charset="0"/>
              <a:cs typeface="Arial"/>
              <a:sym typeface="Arial"/>
            </a:endParaRPr>
          </a:p>
        </p:txBody>
      </p:sp>
      <p:sp>
        <p:nvSpPr>
          <p:cNvPr id="3" name="TextBox 2">
            <a:extLst>
              <a:ext uri="{FF2B5EF4-FFF2-40B4-BE49-F238E27FC236}">
                <a16:creationId xmlns:a16="http://schemas.microsoft.com/office/drawing/2014/main" id="{B8CF16D4-7EED-099A-32E8-64E6B84C4FCD}"/>
              </a:ext>
            </a:extLst>
          </p:cNvPr>
          <p:cNvSpPr txBox="1"/>
          <p:nvPr/>
        </p:nvSpPr>
        <p:spPr>
          <a:xfrm>
            <a:off x="4633445" y="3707123"/>
            <a:ext cx="3952566" cy="1708160"/>
          </a:xfrm>
          <a:prstGeom prst="rect">
            <a:avLst/>
          </a:prstGeom>
          <a:noFill/>
        </p:spPr>
        <p:txBody>
          <a:bodyPr wrap="square">
            <a:spAutoFit/>
          </a:bodyPr>
          <a:lstStyle>
            <a:defPPr marR="0" lvl="0" algn="l" rtl="0">
              <a:lnSpc>
                <a:spcPct val="100000"/>
              </a:lnSpc>
              <a:spcBef>
                <a:spcPts val="0"/>
              </a:spcBef>
              <a:spcAft>
                <a:spcPts val="0"/>
              </a:spcAft>
            </a:defPPr>
            <a:lvl1pPr marL="400050" indent="-166688">
              <a:buClr>
                <a:schemeClr val="tx1"/>
              </a:buClr>
              <a:buFont typeface="Arial" panose="020B0604020202020204" pitchFamily="34" charset="0"/>
              <a:buChar char="•"/>
              <a:defRPr sz="1100">
                <a:solidFill>
                  <a:schemeClr val="tx1"/>
                </a:solidFill>
                <a:latin typeface="Nunito Sans" pitchFamily="2" charset="0"/>
              </a:defRPr>
            </a:lvl1pPr>
          </a:lstStyle>
          <a:p>
            <a:pPr>
              <a:buClr>
                <a:srgbClr val="351F65"/>
              </a:buClr>
            </a:pPr>
            <a:r>
              <a:rPr lang="en-US" sz="1050" kern="0" dirty="0">
                <a:solidFill>
                  <a:srgbClr val="351F65"/>
                </a:solidFill>
                <a:cs typeface="Arial"/>
                <a:sym typeface="Arial"/>
              </a:rPr>
              <a:t>Councilmember Sawyer is facilitating a traffic study of Exposition Ave from Quebec St to </a:t>
            </a:r>
            <a:r>
              <a:rPr lang="en-US" sz="1050" kern="0" dirty="0" err="1">
                <a:solidFill>
                  <a:srgbClr val="351F65"/>
                </a:solidFill>
                <a:cs typeface="Arial"/>
                <a:sym typeface="Arial"/>
              </a:rPr>
              <a:t>Leetsdale</a:t>
            </a:r>
            <a:r>
              <a:rPr lang="en-US" sz="1050" kern="0" dirty="0">
                <a:solidFill>
                  <a:srgbClr val="351F65"/>
                </a:solidFill>
                <a:cs typeface="Arial"/>
                <a:sym typeface="Arial"/>
              </a:rPr>
              <a:t> Dr, including the Monaco triangle</a:t>
            </a:r>
          </a:p>
          <a:p>
            <a:pPr>
              <a:buClr>
                <a:srgbClr val="351F65"/>
              </a:buClr>
            </a:pPr>
            <a:endParaRPr lang="en-US" sz="1050" kern="0" dirty="0">
              <a:solidFill>
                <a:srgbClr val="351F65"/>
              </a:solidFill>
              <a:cs typeface="Arial"/>
              <a:sym typeface="Arial"/>
            </a:endParaRPr>
          </a:p>
          <a:p>
            <a:pPr>
              <a:buClr>
                <a:srgbClr val="351F65"/>
              </a:buClr>
            </a:pPr>
            <a:r>
              <a:rPr lang="en-US" sz="1050" kern="0" dirty="0">
                <a:solidFill>
                  <a:srgbClr val="351F65"/>
                </a:solidFill>
                <a:cs typeface="Arial"/>
                <a:sym typeface="Arial"/>
              </a:rPr>
              <a:t>Please register for the virtual May 21</a:t>
            </a:r>
            <a:r>
              <a:rPr lang="en-US" sz="1050" kern="0" baseline="30000" dirty="0">
                <a:solidFill>
                  <a:srgbClr val="351F65"/>
                </a:solidFill>
                <a:cs typeface="Arial"/>
                <a:sym typeface="Arial"/>
              </a:rPr>
              <a:t>st</a:t>
            </a:r>
            <a:r>
              <a:rPr lang="en-US" sz="1050" kern="0" dirty="0">
                <a:solidFill>
                  <a:srgbClr val="351F65"/>
                </a:solidFill>
                <a:cs typeface="Arial"/>
                <a:sym typeface="Arial"/>
              </a:rPr>
              <a:t> community meeting at 6:00 p.m. here: </a:t>
            </a:r>
            <a:r>
              <a:rPr lang="en-US" sz="1050" u="sng" kern="0" dirty="0">
                <a:solidFill>
                  <a:srgbClr val="351F65"/>
                </a:solidFill>
                <a:cs typeface="Arial"/>
                <a:sym typeface="Arial"/>
              </a:rPr>
              <a:t>Bit.ly/</a:t>
            </a:r>
            <a:r>
              <a:rPr lang="en-US" sz="1050" u="sng" kern="0" dirty="0" err="1">
                <a:solidFill>
                  <a:srgbClr val="351F65"/>
                </a:solidFill>
                <a:cs typeface="Arial"/>
                <a:sym typeface="Arial"/>
              </a:rPr>
              <a:t>ExpositionStudyMay</a:t>
            </a:r>
            <a:endParaRPr lang="en-US" sz="1050" u="sng" kern="0" dirty="0">
              <a:solidFill>
                <a:srgbClr val="351F65"/>
              </a:solidFill>
              <a:cs typeface="Arial"/>
              <a:sym typeface="Arial"/>
            </a:endParaRPr>
          </a:p>
          <a:p>
            <a:pPr marL="233362" indent="0">
              <a:buClr>
                <a:srgbClr val="351F65"/>
              </a:buClr>
              <a:buNone/>
            </a:pPr>
            <a:endParaRPr lang="en-US" sz="1050" kern="0" dirty="0">
              <a:solidFill>
                <a:srgbClr val="351F65"/>
              </a:solidFill>
              <a:cs typeface="Arial"/>
              <a:sym typeface="Arial"/>
            </a:endParaRPr>
          </a:p>
          <a:p>
            <a:pPr>
              <a:buClr>
                <a:srgbClr val="351F65"/>
              </a:buClr>
            </a:pPr>
            <a:r>
              <a:rPr lang="en-US" sz="1050" kern="0" dirty="0">
                <a:solidFill>
                  <a:srgbClr val="351F65"/>
                </a:solidFill>
                <a:cs typeface="Arial"/>
                <a:sym typeface="Arial"/>
              </a:rPr>
              <a:t>A community was held on February 27. Watch that meeting here: </a:t>
            </a:r>
            <a:r>
              <a:rPr lang="en-US" sz="1050" u="sng" kern="0" dirty="0">
                <a:solidFill>
                  <a:srgbClr val="351F65"/>
                </a:solidFill>
                <a:cs typeface="Arial"/>
                <a:sym typeface="Arial"/>
              </a:rPr>
              <a:t>Bit.ly/CD5Projects</a:t>
            </a:r>
          </a:p>
          <a:p>
            <a:pPr marL="233362">
              <a:buClr>
                <a:srgbClr val="351F65"/>
              </a:buClr>
            </a:pPr>
            <a:endParaRPr lang="en-US" sz="1050" u="sng" kern="0" dirty="0">
              <a:solidFill>
                <a:srgbClr val="351F65"/>
              </a:solidFill>
              <a:cs typeface="Arial"/>
              <a:sym typeface="Arial"/>
            </a:endParaRPr>
          </a:p>
        </p:txBody>
      </p:sp>
    </p:spTree>
    <p:extLst>
      <p:ext uri="{BB962C8B-B14F-4D97-AF65-F5344CB8AC3E}">
        <p14:creationId xmlns:p14="http://schemas.microsoft.com/office/powerpoint/2010/main" val="3741440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cxnSp>
        <p:nvCxnSpPr>
          <p:cNvPr id="145" name="Google Shape;145;p17"/>
          <p:cNvCxnSpPr/>
          <p:nvPr/>
        </p:nvCxnSpPr>
        <p:spPr>
          <a:xfrm>
            <a:off x="1300162" y="2850236"/>
            <a:ext cx="0" cy="2213400"/>
          </a:xfrm>
          <a:prstGeom prst="straightConnector1">
            <a:avLst/>
          </a:prstGeom>
          <a:noFill/>
          <a:ln w="9525" cap="flat" cmpd="sng">
            <a:solidFill>
              <a:schemeClr val="accent1"/>
            </a:solidFill>
            <a:prstDash val="solid"/>
            <a:round/>
            <a:headEnd type="none" w="med" len="med"/>
            <a:tailEnd type="none" w="med" len="med"/>
          </a:ln>
        </p:spPr>
      </p:cxnSp>
      <p:sp>
        <p:nvSpPr>
          <p:cNvPr id="156" name="Google Shape;156;p17"/>
          <p:cNvSpPr/>
          <p:nvPr/>
        </p:nvSpPr>
        <p:spPr>
          <a:xfrm>
            <a:off x="0" y="857251"/>
            <a:ext cx="9144000" cy="1363024"/>
          </a:xfrm>
          <a:prstGeom prst="round1Rect">
            <a:avLst>
              <a:gd name="adj" fmla="val 0"/>
            </a:avLst>
          </a:prstGeom>
          <a:gradFill>
            <a:gsLst>
              <a:gs pos="0">
                <a:schemeClr val="accent4"/>
              </a:gs>
              <a:gs pos="100000">
                <a:schemeClr val="dk1"/>
              </a:gs>
            </a:gsLst>
            <a:lin ang="5400012"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59" name="Google Shape;159;p17"/>
          <p:cNvSpPr txBox="1"/>
          <p:nvPr/>
        </p:nvSpPr>
        <p:spPr>
          <a:xfrm>
            <a:off x="509643" y="811674"/>
            <a:ext cx="7265926" cy="907500"/>
          </a:xfrm>
          <a:prstGeom prst="rect">
            <a:avLst/>
          </a:prstGeom>
          <a:noFill/>
          <a:ln>
            <a:noFill/>
          </a:ln>
        </p:spPr>
        <p:txBody>
          <a:bodyPr spcFirstLastPara="1" wrap="square" lIns="91425" tIns="91425" rIns="91425" bIns="91425" anchor="t" anchorCtr="0">
            <a:noAutofit/>
          </a:bodyPr>
          <a:lstStyle/>
          <a:p>
            <a:pPr>
              <a:lnSpc>
                <a:spcPct val="115000"/>
              </a:lnSpc>
              <a:spcAft>
                <a:spcPts val="1200"/>
              </a:spcAft>
              <a:buClr>
                <a:srgbClr val="000000"/>
              </a:buClr>
            </a:pPr>
            <a:r>
              <a:rPr lang="en" sz="6000" kern="0" dirty="0">
                <a:solidFill>
                  <a:srgbClr val="FFFFFF"/>
                </a:solidFill>
                <a:latin typeface="DM Serif Display"/>
                <a:ea typeface="DM Serif Display"/>
                <a:cs typeface="DM Serif Display"/>
                <a:sym typeface="DM Serif Display"/>
              </a:rPr>
              <a:t>How Can You Help?</a:t>
            </a:r>
            <a:endParaRPr sz="6000" kern="0" dirty="0">
              <a:solidFill>
                <a:srgbClr val="FFFFFF"/>
              </a:solidFill>
              <a:latin typeface="DM Serif Display"/>
              <a:ea typeface="DM Serif Display"/>
              <a:cs typeface="DM Serif Display"/>
              <a:sym typeface="DM Serif Display"/>
            </a:endParaRPr>
          </a:p>
        </p:txBody>
      </p:sp>
      <p:cxnSp>
        <p:nvCxnSpPr>
          <p:cNvPr id="160" name="Google Shape;160;p17"/>
          <p:cNvCxnSpPr>
            <a:cxnSpLocks/>
          </p:cNvCxnSpPr>
          <p:nvPr/>
        </p:nvCxnSpPr>
        <p:spPr>
          <a:xfrm>
            <a:off x="616590" y="2029139"/>
            <a:ext cx="5634920" cy="0"/>
          </a:xfrm>
          <a:prstGeom prst="straightConnector1">
            <a:avLst/>
          </a:prstGeom>
          <a:noFill/>
          <a:ln w="9525" cap="flat" cmpd="sng">
            <a:solidFill>
              <a:srgbClr val="FFFFFF"/>
            </a:solidFill>
            <a:prstDash val="solid"/>
            <a:round/>
            <a:headEnd type="none" w="med" len="med"/>
            <a:tailEnd type="none" w="med" len="med"/>
          </a:ln>
        </p:spPr>
      </p:cxnSp>
      <p:sp>
        <p:nvSpPr>
          <p:cNvPr id="162" name="Google Shape;162;p17"/>
          <p:cNvSpPr txBox="1"/>
          <p:nvPr/>
        </p:nvSpPr>
        <p:spPr>
          <a:xfrm>
            <a:off x="6472238" y="5680125"/>
            <a:ext cx="2606662"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666666"/>
                </a:solidFill>
                <a:latin typeface="Nunito Sans Light"/>
                <a:ea typeface="Nunito Sans Light"/>
                <a:cs typeface="Nunito Sans Light"/>
                <a:sym typeface="Nunito Sans Light"/>
              </a:rPr>
              <a:t>Councilwoman Amanda Sawyer  </a:t>
            </a:r>
            <a:r>
              <a:rPr lang="en" sz="800" kern="0" dirty="0">
                <a:solidFill>
                  <a:srgbClr val="666666"/>
                </a:solidFill>
                <a:latin typeface="Bebas Neue"/>
                <a:ea typeface="Bebas Neue"/>
                <a:cs typeface="Bebas Neue"/>
                <a:sym typeface="Bebas Neue"/>
              </a:rPr>
              <a:t>★</a:t>
            </a:r>
            <a:r>
              <a:rPr lang="en" sz="800" kern="0" dirty="0">
                <a:solidFill>
                  <a:srgbClr val="666666"/>
                </a:solidFill>
                <a:latin typeface="Nunito Sans Light"/>
                <a:ea typeface="Nunito Sans Light"/>
                <a:cs typeface="Nunito Sans Light"/>
                <a:sym typeface="Nunito Sans Light"/>
              </a:rPr>
              <a:t>  Denver District 5</a:t>
            </a:r>
            <a:endParaRPr sz="800" kern="0" dirty="0">
              <a:solidFill>
                <a:srgbClr val="666666"/>
              </a:solidFill>
              <a:latin typeface="Nunito Sans Light"/>
              <a:ea typeface="Nunito Sans Light"/>
              <a:cs typeface="Nunito Sans Light"/>
              <a:sym typeface="Nunito Sans Light"/>
            </a:endParaRPr>
          </a:p>
        </p:txBody>
      </p:sp>
      <p:pic>
        <p:nvPicPr>
          <p:cNvPr id="30" name="Google Shape;168;p18">
            <a:extLst>
              <a:ext uri="{FF2B5EF4-FFF2-40B4-BE49-F238E27FC236}">
                <a16:creationId xmlns:a16="http://schemas.microsoft.com/office/drawing/2014/main" id="{A98D0116-B23C-4250-826F-C9B910AFECB0}"/>
              </a:ext>
            </a:extLst>
          </p:cNvPr>
          <p:cNvPicPr preferRelativeResize="0"/>
          <p:nvPr/>
        </p:nvPicPr>
        <p:blipFill>
          <a:blip r:embed="rId3">
            <a:alphaModFix/>
          </a:blip>
          <a:stretch>
            <a:fillRect/>
          </a:stretch>
        </p:blipFill>
        <p:spPr>
          <a:xfrm>
            <a:off x="57832" y="3165825"/>
            <a:ext cx="1399129" cy="1363024"/>
          </a:xfrm>
          <a:prstGeom prst="rect">
            <a:avLst/>
          </a:prstGeom>
          <a:noFill/>
          <a:ln>
            <a:noFill/>
          </a:ln>
        </p:spPr>
      </p:pic>
      <p:sp>
        <p:nvSpPr>
          <p:cNvPr id="5" name="TextBox 4">
            <a:extLst>
              <a:ext uri="{FF2B5EF4-FFF2-40B4-BE49-F238E27FC236}">
                <a16:creationId xmlns:a16="http://schemas.microsoft.com/office/drawing/2014/main" id="{0F05FBC7-EA21-45DC-8133-0B8543A1E151}"/>
              </a:ext>
            </a:extLst>
          </p:cNvPr>
          <p:cNvSpPr txBox="1"/>
          <p:nvPr/>
        </p:nvSpPr>
        <p:spPr>
          <a:xfrm>
            <a:off x="1467709" y="2417706"/>
            <a:ext cx="3563155" cy="3477875"/>
          </a:xfrm>
          <a:prstGeom prst="rect">
            <a:avLst/>
          </a:prstGeom>
          <a:noFill/>
        </p:spPr>
        <p:txBody>
          <a:bodyPr wrap="square" rtlCol="0">
            <a:spAutoFit/>
          </a:bodyPr>
          <a:lstStyle/>
          <a:p>
            <a:pPr>
              <a:buClr>
                <a:srgbClr val="000000"/>
              </a:buClr>
            </a:pPr>
            <a:r>
              <a:rPr lang="en-US" sz="1200" b="1" kern="0" dirty="0">
                <a:solidFill>
                  <a:srgbClr val="351F65"/>
                </a:solidFill>
                <a:latin typeface="Nunito Sans" pitchFamily="2" charset="77"/>
                <a:cs typeface="Arial"/>
                <a:sym typeface="Arial"/>
              </a:rPr>
              <a:t>Make sure the City knows about the issue!</a:t>
            </a:r>
          </a:p>
          <a:p>
            <a:pPr marL="287338" lvl="3" indent="-168275">
              <a:buClr>
                <a:srgbClr val="000000"/>
              </a:buClr>
              <a:buFont typeface="Arial" panose="020B0604020202020204" pitchFamily="34" charset="0"/>
              <a:buChar char="•"/>
            </a:pPr>
            <a:r>
              <a:rPr lang="en-US" sz="1200" kern="0" dirty="0">
                <a:solidFill>
                  <a:srgbClr val="DDDAE8">
                    <a:lumMod val="10000"/>
                  </a:srgbClr>
                </a:solidFill>
                <a:latin typeface="Nunito Sans Light" pitchFamily="2" charset="77"/>
                <a:cs typeface="Arial"/>
                <a:sym typeface="Arial"/>
              </a:rPr>
              <a:t>Report to 3-1-1 and </a:t>
            </a:r>
            <a:r>
              <a:rPr lang="en-US" sz="1200" kern="0" dirty="0">
                <a:solidFill>
                  <a:srgbClr val="351F65"/>
                </a:solidFill>
                <a:latin typeface="Nunito Sans Light" pitchFamily="2" charset="77"/>
                <a:cs typeface="Arial"/>
                <a:sym typeface="Arial"/>
                <a:hlinkClick r:id="rId4">
                  <a:extLst>
                    <a:ext uri="{A12FA001-AC4F-418D-AE19-62706E023703}">
                      <ahyp:hlinkClr xmlns:ahyp="http://schemas.microsoft.com/office/drawing/2018/hyperlinkcolor" val="tx"/>
                    </a:ext>
                  </a:extLst>
                </a:hlinkClick>
              </a:rPr>
              <a:t>DenverCouncil5@denvergov.org</a:t>
            </a:r>
            <a:endParaRPr lang="en-US" sz="1200" kern="0" dirty="0">
              <a:solidFill>
                <a:srgbClr val="351F65"/>
              </a:solidFill>
              <a:latin typeface="Nunito Sans Light" pitchFamily="2" charset="77"/>
              <a:cs typeface="Arial"/>
              <a:sym typeface="Arial"/>
            </a:endParaRPr>
          </a:p>
          <a:p>
            <a:pPr marL="287338" lvl="3" indent="-168275">
              <a:buClr>
                <a:srgbClr val="000000"/>
              </a:buClr>
              <a:buFont typeface="Arial" panose="020B0604020202020204" pitchFamily="34" charset="0"/>
              <a:buChar char="•"/>
            </a:pPr>
            <a:r>
              <a:rPr lang="en-US" sz="1200" kern="0" dirty="0">
                <a:solidFill>
                  <a:srgbClr val="DDDAE8">
                    <a:lumMod val="10000"/>
                  </a:srgbClr>
                </a:solidFill>
                <a:latin typeface="Nunito Sans Light" pitchFamily="2" charset="77"/>
                <a:cs typeface="Arial"/>
                <a:sym typeface="Arial"/>
              </a:rPr>
              <a:t>Call 911 when you witness a crime in progress</a:t>
            </a:r>
          </a:p>
          <a:p>
            <a:pPr marL="292100" lvl="3">
              <a:buClr>
                <a:srgbClr val="000000"/>
              </a:buClr>
            </a:pPr>
            <a:endParaRPr lang="en-US" sz="800" kern="0" dirty="0">
              <a:solidFill>
                <a:srgbClr val="351F65"/>
              </a:solidFill>
              <a:latin typeface="Nunito Sans Light" pitchFamily="2" charset="77"/>
              <a:cs typeface="Arial"/>
              <a:sym typeface="Arial"/>
            </a:endParaRPr>
          </a:p>
          <a:p>
            <a:pPr>
              <a:buClr>
                <a:srgbClr val="000000"/>
              </a:buClr>
            </a:pPr>
            <a:r>
              <a:rPr lang="en-US" sz="1200" b="1" kern="0" dirty="0">
                <a:solidFill>
                  <a:srgbClr val="351F65"/>
                </a:solidFill>
                <a:latin typeface="Nunito Sans" pitchFamily="2" charset="77"/>
                <a:cs typeface="Arial"/>
                <a:sym typeface="Arial"/>
              </a:rPr>
              <a:t>Get to Know Your Neighbors &amp; Support Our Community!</a:t>
            </a:r>
          </a:p>
          <a:p>
            <a:pPr marL="287338" lvl="3" indent="-168275">
              <a:buClr>
                <a:srgbClr val="000000"/>
              </a:buClr>
              <a:buFont typeface="Arial" panose="020B0604020202020204" pitchFamily="34" charset="0"/>
              <a:buChar char="•"/>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Bring in their packages or trash cans to stop crimes of opportunity</a:t>
            </a:r>
            <a:r>
              <a:rPr lang="en-US" sz="1200" kern="0" dirty="0">
                <a:solidFill>
                  <a:srgbClr val="FF0000"/>
                </a:solidFill>
                <a:latin typeface="Nunito Sans Light" pitchFamily="2" charset="77"/>
                <a:ea typeface="Calibri" panose="020F0502020204030204" pitchFamily="34" charset="0"/>
                <a:cs typeface="Calibri" panose="020F0502020204030204" pitchFamily="34" charset="0"/>
                <a:sym typeface="Arial"/>
              </a:rPr>
              <a:t> </a:t>
            </a:r>
          </a:p>
          <a:p>
            <a:pPr marL="287338" lvl="3" indent="-168275">
              <a:buClr>
                <a:srgbClr val="000000"/>
              </a:buClr>
              <a:buFont typeface="Arial" panose="020B0604020202020204" pitchFamily="34" charset="0"/>
              <a:buChar char="•"/>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Keep your garage doors closed</a:t>
            </a:r>
            <a:endParaRPr lang="en-US" sz="1200" kern="0" dirty="0">
              <a:solidFill>
                <a:srgbClr val="000000"/>
              </a:solidFill>
              <a:latin typeface="Nunito Sans Light" pitchFamily="2" charset="77"/>
              <a:ea typeface="Calibri" panose="020F0502020204030204" pitchFamily="34" charset="0"/>
              <a:cs typeface="Times New Roman" panose="02020603050405020304" pitchFamily="18" charset="0"/>
              <a:sym typeface="Arial"/>
            </a:endParaRPr>
          </a:p>
          <a:p>
            <a:pPr marL="287338" lvl="3" indent="-168275">
              <a:buClr>
                <a:srgbClr val="000000"/>
              </a:buClr>
              <a:buFont typeface="Arial" panose="020B0604020202020204" pitchFamily="34" charset="0"/>
              <a:buChar char="•"/>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Join your HOA, neighborhood organization, or school PTA</a:t>
            </a:r>
          </a:p>
          <a:p>
            <a:pPr marL="292100" lvl="3">
              <a:buClr>
                <a:srgbClr val="000000"/>
              </a:buClr>
            </a:pPr>
            <a:endParaRPr lang="en-US" sz="800" kern="0" dirty="0">
              <a:solidFill>
                <a:srgbClr val="351F65"/>
              </a:solidFill>
              <a:latin typeface="Nunito Sans Light" pitchFamily="2" charset="77"/>
              <a:cs typeface="Arial"/>
              <a:sym typeface="Arial"/>
            </a:endParaRPr>
          </a:p>
          <a:p>
            <a:pPr>
              <a:buClr>
                <a:srgbClr val="000000"/>
              </a:buClr>
            </a:pPr>
            <a:r>
              <a:rPr lang="en-US" sz="1200" b="1" kern="0" dirty="0">
                <a:solidFill>
                  <a:srgbClr val="351F65"/>
                </a:solidFill>
                <a:latin typeface="Nunito Sans" pitchFamily="2" charset="77"/>
                <a:cs typeface="Arial"/>
                <a:sym typeface="Arial"/>
              </a:rPr>
              <a:t>Light up the Neighborhood at night!</a:t>
            </a:r>
          </a:p>
          <a:p>
            <a:pPr marL="287338" lvl="1" indent="-168275">
              <a:buClr>
                <a:srgbClr val="000000"/>
              </a:buClr>
              <a:buFont typeface="Arial" panose="020B0604020202020204" pitchFamily="34" charset="0"/>
              <a:buChar char="•"/>
              <a:tabLst>
                <a:tab pos="400050" algn="l"/>
              </a:tabLst>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Keep your porch and alley lights on at night to deter crime</a:t>
            </a:r>
            <a:endParaRPr lang="en-US" sz="1200" kern="0" dirty="0">
              <a:solidFill>
                <a:srgbClr val="000000"/>
              </a:solidFill>
              <a:latin typeface="Nunito Sans Light" pitchFamily="2" charset="77"/>
              <a:ea typeface="Calibri" panose="020F0502020204030204" pitchFamily="34" charset="0"/>
              <a:cs typeface="Times New Roman" panose="02020603050405020304" pitchFamily="18" charset="0"/>
              <a:sym typeface="Arial"/>
            </a:endParaRPr>
          </a:p>
          <a:p>
            <a:pPr marL="287338" lvl="1" indent="-168275">
              <a:buClr>
                <a:srgbClr val="000000"/>
              </a:buClr>
              <a:buFont typeface="Arial" panose="020B0604020202020204" pitchFamily="34" charset="0"/>
              <a:buChar char="•"/>
              <a:tabLst>
                <a:tab pos="400050" algn="l"/>
              </a:tabLst>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Contact our office to request additional street lights from Xcel</a:t>
            </a:r>
            <a:endParaRPr lang="en-US" sz="1200" kern="0" dirty="0">
              <a:solidFill>
                <a:srgbClr val="000000"/>
              </a:solidFill>
              <a:latin typeface="Nunito Sans Light" pitchFamily="2" charset="77"/>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9B33B736-C023-243E-7181-53E040EBB302}"/>
              </a:ext>
            </a:extLst>
          </p:cNvPr>
          <p:cNvSpPr txBox="1"/>
          <p:nvPr/>
        </p:nvSpPr>
        <p:spPr>
          <a:xfrm>
            <a:off x="5180835" y="2417705"/>
            <a:ext cx="3563155" cy="3539430"/>
          </a:xfrm>
          <a:prstGeom prst="rect">
            <a:avLst/>
          </a:prstGeom>
          <a:noFill/>
        </p:spPr>
        <p:txBody>
          <a:bodyPr wrap="square" rtlCol="0">
            <a:spAutoFit/>
          </a:bodyPr>
          <a:lstStyle/>
          <a:p>
            <a:pPr>
              <a:buClr>
                <a:srgbClr val="000000"/>
              </a:buClr>
            </a:pPr>
            <a:r>
              <a:rPr lang="en-US" sz="1200" b="1" kern="0" dirty="0">
                <a:solidFill>
                  <a:srgbClr val="351F65"/>
                </a:solidFill>
                <a:latin typeface="Nunito Sans" pitchFamily="2" charset="77"/>
                <a:cs typeface="Arial"/>
                <a:sym typeface="Arial"/>
              </a:rPr>
              <a:t>Please Slow Down!</a:t>
            </a:r>
          </a:p>
          <a:p>
            <a:pPr marL="342900" lvl="1" indent="-223838">
              <a:buClr>
                <a:srgbClr val="000000"/>
              </a:buClr>
              <a:buFont typeface="Arial" panose="020B0604020202020204" pitchFamily="34" charset="0"/>
              <a:buChar char="•"/>
              <a:tabLst>
                <a:tab pos="914400" algn="l"/>
              </a:tabLst>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Stop at stop signs </a:t>
            </a:r>
          </a:p>
          <a:p>
            <a:pPr marL="342900" lvl="1" indent="-223838">
              <a:buClr>
                <a:srgbClr val="000000"/>
              </a:buClr>
              <a:buFont typeface="Arial" panose="020B0604020202020204" pitchFamily="34" charset="0"/>
              <a:buChar char="•"/>
              <a:tabLst>
                <a:tab pos="914400" algn="l"/>
              </a:tabLst>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Don’t text and drive</a:t>
            </a:r>
          </a:p>
          <a:p>
            <a:pPr marL="342900" lvl="1" indent="-223838">
              <a:buClr>
                <a:srgbClr val="000000"/>
              </a:buClr>
              <a:buFont typeface="Arial" panose="020B0604020202020204" pitchFamily="34" charset="0"/>
              <a:buChar char="•"/>
              <a:tabLst>
                <a:tab pos="914400" algn="l"/>
              </a:tabLst>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Share the road with pets, kiddos, and bikers</a:t>
            </a:r>
            <a:endParaRPr lang="en-US" sz="1200" kern="0" dirty="0">
              <a:solidFill>
                <a:srgbClr val="000000"/>
              </a:solidFill>
              <a:latin typeface="Nunito Sans Light" pitchFamily="2" charset="77"/>
              <a:ea typeface="Calibri" panose="020F0502020204030204" pitchFamily="34" charset="0"/>
              <a:cs typeface="Times New Roman" panose="02020603050405020304" pitchFamily="18" charset="0"/>
              <a:sym typeface="Arial"/>
            </a:endParaRPr>
          </a:p>
          <a:p>
            <a:pPr marL="342900" lvl="1" indent="-223838">
              <a:buClr>
                <a:srgbClr val="000000"/>
              </a:buClr>
              <a:buFont typeface="Arial" panose="020B0604020202020204" pitchFamily="34" charset="0"/>
              <a:buChar char="•"/>
              <a:tabLst>
                <a:tab pos="914400" algn="l"/>
              </a:tabLst>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Grab a “SLOW DOWN” yard sign to remind other drivers </a:t>
            </a:r>
          </a:p>
          <a:p>
            <a:pPr lvl="1">
              <a:buClr>
                <a:srgbClr val="000000"/>
              </a:buClr>
              <a:tabLst>
                <a:tab pos="914400" algn="l"/>
              </a:tabLst>
            </a:pPr>
            <a:endParaRPr lang="en-US" sz="800" kern="0" dirty="0">
              <a:solidFill>
                <a:srgbClr val="DDDAE8">
                  <a:lumMod val="10000"/>
                </a:srgbClr>
              </a:solidFill>
              <a:latin typeface="Nunito Sans Light" pitchFamily="2" charset="77"/>
              <a:cs typeface="Arial"/>
              <a:sym typeface="Arial"/>
            </a:endParaRPr>
          </a:p>
          <a:p>
            <a:pPr>
              <a:buClr>
                <a:srgbClr val="000000"/>
              </a:buClr>
            </a:pPr>
            <a:r>
              <a:rPr lang="en-US" sz="1200" b="1" kern="0" dirty="0">
                <a:solidFill>
                  <a:srgbClr val="351F65"/>
                </a:solidFill>
                <a:latin typeface="Nunito Sans" pitchFamily="2" charset="77"/>
                <a:cs typeface="Arial"/>
                <a:sym typeface="Arial"/>
              </a:rPr>
              <a:t>Keep an Eye Out for Each Other!</a:t>
            </a:r>
          </a:p>
          <a:p>
            <a:pPr marL="342900" lvl="1" indent="-223838">
              <a:buClr>
                <a:srgbClr val="000000"/>
              </a:buClr>
              <a:buFont typeface="Arial" panose="020B0604020202020204" pitchFamily="34" charset="0"/>
              <a:buChar char="•"/>
              <a:tabLst>
                <a:tab pos="914400" algn="l"/>
              </a:tabLst>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Take the DPD Neighborhood Watch Training and start a Neighborhood Watch program on your block</a:t>
            </a:r>
            <a:endParaRPr lang="en-US" sz="1200" kern="0" dirty="0">
              <a:solidFill>
                <a:srgbClr val="000000"/>
              </a:solidFill>
              <a:latin typeface="Nunito Sans Light" pitchFamily="2" charset="77"/>
              <a:ea typeface="Calibri" panose="020F0502020204030204" pitchFamily="34" charset="0"/>
              <a:cs typeface="Times New Roman" panose="02020603050405020304" pitchFamily="18" charset="0"/>
              <a:sym typeface="Arial"/>
            </a:endParaRPr>
          </a:p>
          <a:p>
            <a:pPr marL="342900" lvl="1" indent="-223838">
              <a:buClr>
                <a:srgbClr val="000000"/>
              </a:buClr>
              <a:buFont typeface="Arial" panose="020B0604020202020204" pitchFamily="34" charset="0"/>
              <a:buChar char="•"/>
              <a:tabLst>
                <a:tab pos="914400" algn="l"/>
              </a:tabLst>
            </a:pPr>
            <a:r>
              <a:rPr lang="en-US" sz="1200" kern="0" dirty="0">
                <a:solidFill>
                  <a:srgbClr val="DDDAE8">
                    <a:lumMod val="10000"/>
                  </a:srgbClr>
                </a:solidFill>
                <a:latin typeface="Nunito Sans Light" pitchFamily="2" charset="77"/>
                <a:cs typeface="Arial"/>
                <a:sym typeface="Arial"/>
              </a:rPr>
              <a:t>Request a free CPTED study of your home or business</a:t>
            </a:r>
          </a:p>
          <a:p>
            <a:pPr marL="342900" lvl="1" indent="-223838">
              <a:buClr>
                <a:srgbClr val="000000"/>
              </a:buClr>
              <a:buFont typeface="Arial" panose="020B0604020202020204" pitchFamily="34" charset="0"/>
              <a:buChar char="•"/>
              <a:tabLst>
                <a:tab pos="914400" algn="l"/>
              </a:tabLst>
            </a:pPr>
            <a:r>
              <a:rPr lang="en-US" sz="1200" kern="0" dirty="0">
                <a:solidFill>
                  <a:srgbClr val="DDDAE8">
                    <a:lumMod val="10000"/>
                  </a:srgbClr>
                </a:solidFill>
                <a:latin typeface="Nunito Sans Light" pitchFamily="2" charset="77"/>
                <a:cs typeface="Arial"/>
                <a:sym typeface="Arial"/>
              </a:rPr>
              <a:t>Get a Ring Doorbell and/or cameras installed</a:t>
            </a:r>
          </a:p>
          <a:p>
            <a:pPr marL="342900" lvl="1" indent="-223838">
              <a:buClr>
                <a:srgbClr val="000000"/>
              </a:buClr>
              <a:buFont typeface="Arial" panose="020B0604020202020204" pitchFamily="34" charset="0"/>
              <a:buChar char="•"/>
              <a:tabLst>
                <a:tab pos="914400" algn="l"/>
              </a:tabLst>
            </a:pPr>
            <a:r>
              <a:rPr lang="en-US" sz="1200" kern="0" dirty="0">
                <a:solidFill>
                  <a:srgbClr val="000000"/>
                </a:solidFill>
                <a:latin typeface="Nunito Sans Light" pitchFamily="2" charset="77"/>
                <a:ea typeface="Calibri" panose="020F0502020204030204" pitchFamily="34" charset="0"/>
                <a:cs typeface="Calibri" panose="020F0502020204030204" pitchFamily="34" charset="0"/>
                <a:sym typeface="Arial"/>
              </a:rPr>
              <a:t>Register your vehicle with </a:t>
            </a:r>
            <a:r>
              <a:rPr lang="en-US" sz="1200" kern="0" dirty="0" err="1">
                <a:solidFill>
                  <a:srgbClr val="000000"/>
                </a:solidFill>
                <a:latin typeface="Nunito Sans Light" pitchFamily="2" charset="77"/>
                <a:ea typeface="Calibri" panose="020F0502020204030204" pitchFamily="34" charset="0"/>
                <a:cs typeface="Calibri" panose="020F0502020204030204" pitchFamily="34" charset="0"/>
                <a:sym typeface="Arial"/>
              </a:rPr>
              <a:t>DenverTRACK</a:t>
            </a:r>
            <a:endParaRPr lang="en-US" sz="1200" kern="0" dirty="0">
              <a:solidFill>
                <a:srgbClr val="DDDAE8">
                  <a:lumMod val="10000"/>
                </a:srgbClr>
              </a:solidFill>
              <a:latin typeface="Nunito Sans Light" pitchFamily="2" charset="77"/>
              <a:cs typeface="Arial"/>
              <a:sym typeface="Arial"/>
            </a:endParaRPr>
          </a:p>
          <a:p>
            <a:pPr marL="342900" lvl="1" indent="-223838">
              <a:buClr>
                <a:srgbClr val="000000"/>
              </a:buClr>
              <a:buFont typeface="Arial" panose="020B0604020202020204" pitchFamily="34" charset="0"/>
              <a:buChar char="•"/>
              <a:tabLst>
                <a:tab pos="914400" algn="l"/>
              </a:tabLst>
            </a:pPr>
            <a:r>
              <a:rPr lang="en-US" sz="1200" kern="0" dirty="0">
                <a:solidFill>
                  <a:srgbClr val="DDDAE8">
                    <a:lumMod val="10000"/>
                  </a:srgbClr>
                </a:solidFill>
                <a:latin typeface="Nunito Sans Light" pitchFamily="2" charset="77"/>
                <a:cs typeface="Arial"/>
                <a:sym typeface="Arial"/>
              </a:rPr>
              <a:t>Get a free Club from DPD if you have one of the top 10 most stolen vehicles</a:t>
            </a:r>
          </a:p>
          <a:p>
            <a:pPr marL="292100" lvl="1">
              <a:buClr>
                <a:srgbClr val="000000"/>
              </a:buClr>
            </a:pPr>
            <a:endParaRPr lang="en-US" sz="1200" kern="0" dirty="0">
              <a:solidFill>
                <a:srgbClr val="DDDAE8">
                  <a:lumMod val="10000"/>
                </a:srgbClr>
              </a:solidFill>
              <a:latin typeface="Nunito Sans Light" pitchFamily="2" charset="77"/>
              <a:cs typeface="Arial"/>
              <a:sym typeface="Arial"/>
            </a:endParaRPr>
          </a:p>
          <a:p>
            <a:pPr marL="7937" lvl="1">
              <a:buClr>
                <a:srgbClr val="000000"/>
              </a:buClr>
            </a:pPr>
            <a:endParaRPr lang="en-US" sz="1200" kern="0" dirty="0">
              <a:solidFill>
                <a:srgbClr val="DDDAE8">
                  <a:lumMod val="10000"/>
                </a:srgbClr>
              </a:solidFill>
              <a:latin typeface="Nunito Sans Light" pitchFamily="2" charset="77"/>
              <a:cs typeface="Arial"/>
              <a:sym typeface="Arial"/>
            </a:endParaRPr>
          </a:p>
        </p:txBody>
      </p:sp>
    </p:spTree>
    <p:extLst>
      <p:ext uri="{BB962C8B-B14F-4D97-AF65-F5344CB8AC3E}">
        <p14:creationId xmlns:p14="http://schemas.microsoft.com/office/powerpoint/2010/main" val="3037590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p:nvPr/>
        </p:nvSpPr>
        <p:spPr>
          <a:xfrm>
            <a:off x="1070185" y="1009491"/>
            <a:ext cx="8056038" cy="671759"/>
          </a:xfrm>
          <a:prstGeom prst="rect">
            <a:avLst/>
          </a:prstGeom>
          <a:noFill/>
          <a:ln>
            <a:noFill/>
          </a:ln>
        </p:spPr>
        <p:txBody>
          <a:bodyPr spcFirstLastPara="1" wrap="square" lIns="91425" tIns="91425" rIns="91425" bIns="91425" anchor="t" anchorCtr="0">
            <a:noAutofit/>
          </a:bodyPr>
          <a:lstStyle/>
          <a:p>
            <a:pPr>
              <a:buClr>
                <a:srgbClr val="000000"/>
              </a:buClr>
            </a:pPr>
            <a:r>
              <a:rPr lang="en" sz="3600" kern="0" dirty="0">
                <a:solidFill>
                  <a:srgbClr val="351F65"/>
                </a:solidFill>
                <a:latin typeface="DM Serif Display"/>
                <a:ea typeface="DM Serif Display"/>
                <a:cs typeface="DM Serif Display"/>
                <a:sym typeface="DM Serif Display"/>
              </a:rPr>
              <a:t> Reporting Information</a:t>
            </a:r>
            <a:endParaRPr sz="3600" kern="0" dirty="0">
              <a:solidFill>
                <a:srgbClr val="351F65"/>
              </a:solidFill>
              <a:latin typeface="DM Serif Display"/>
              <a:ea typeface="DM Serif Display"/>
              <a:cs typeface="DM Serif Display"/>
              <a:sym typeface="DM Serif Display"/>
            </a:endParaRPr>
          </a:p>
        </p:txBody>
      </p:sp>
      <p:pic>
        <p:nvPicPr>
          <p:cNvPr id="168" name="Google Shape;168;p18"/>
          <p:cNvPicPr preferRelativeResize="0"/>
          <p:nvPr/>
        </p:nvPicPr>
        <p:blipFill>
          <a:blip r:embed="rId3">
            <a:alphaModFix/>
          </a:blip>
          <a:stretch>
            <a:fillRect/>
          </a:stretch>
        </p:blipFill>
        <p:spPr>
          <a:xfrm>
            <a:off x="162825" y="953361"/>
            <a:ext cx="910150" cy="910174"/>
          </a:xfrm>
          <a:prstGeom prst="rect">
            <a:avLst/>
          </a:prstGeom>
          <a:noFill/>
          <a:ln>
            <a:noFill/>
          </a:ln>
        </p:spPr>
      </p:pic>
      <p:cxnSp>
        <p:nvCxnSpPr>
          <p:cNvPr id="169" name="Google Shape;169;p18"/>
          <p:cNvCxnSpPr/>
          <p:nvPr/>
        </p:nvCxnSpPr>
        <p:spPr>
          <a:xfrm>
            <a:off x="1070185" y="1126169"/>
            <a:ext cx="0" cy="4566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18"/>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cxnSp>
        <p:nvCxnSpPr>
          <p:cNvPr id="173" name="Google Shape;173;p18"/>
          <p:cNvCxnSpPr/>
          <p:nvPr/>
        </p:nvCxnSpPr>
        <p:spPr>
          <a:xfrm>
            <a:off x="-11100" y="550252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175" name="Google Shape;175;p18"/>
          <p:cNvCxnSpPr>
            <a:cxnSpLocks/>
          </p:cNvCxnSpPr>
          <p:nvPr/>
        </p:nvCxnSpPr>
        <p:spPr>
          <a:xfrm>
            <a:off x="6007608" y="1408448"/>
            <a:ext cx="3136392" cy="0"/>
          </a:xfrm>
          <a:prstGeom prst="straightConnector1">
            <a:avLst/>
          </a:prstGeom>
          <a:noFill/>
          <a:ln w="9525" cap="flat" cmpd="sng">
            <a:solidFill>
              <a:schemeClr val="dk1"/>
            </a:solidFill>
            <a:prstDash val="solid"/>
            <a:round/>
            <a:headEnd type="none" w="med" len="med"/>
            <a:tailEnd type="none" w="med" len="med"/>
          </a:ln>
        </p:spPr>
      </p:cxnSp>
      <p:sp>
        <p:nvSpPr>
          <p:cNvPr id="178" name="Google Shape;178;p18"/>
          <p:cNvSpPr txBox="1"/>
          <p:nvPr/>
        </p:nvSpPr>
        <p:spPr>
          <a:xfrm>
            <a:off x="5358900" y="5603925"/>
            <a:ext cx="3720000" cy="307800"/>
          </a:xfrm>
          <a:prstGeom prst="rect">
            <a:avLst/>
          </a:prstGeom>
          <a:noFill/>
          <a:ln>
            <a:noFill/>
          </a:ln>
        </p:spPr>
        <p:txBody>
          <a:bodyPr spcFirstLastPara="1" wrap="square" lIns="114300" tIns="91425" rIns="91425" bIns="91425" anchor="t" anchorCtr="0">
            <a:spAutoFit/>
          </a:bodyPr>
          <a:lstStyle/>
          <a:p>
            <a:pPr algn="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  |   </a:t>
            </a:r>
            <a:fld id="{00000000-1234-1234-1234-123412341234}" type="slidenum">
              <a:rPr lang="en" sz="800" kern="0">
                <a:solidFill>
                  <a:srgbClr val="DDDAE8"/>
                </a:solidFill>
                <a:latin typeface="Nunito Sans Light"/>
                <a:ea typeface="Nunito Sans Light"/>
                <a:cs typeface="Nunito Sans Light"/>
                <a:sym typeface="Nunito Sans Light"/>
              </a:rPr>
              <a:pPr algn="r">
                <a:buClr>
                  <a:srgbClr val="000000"/>
                </a:buClr>
                <a:buSzPts val="1100"/>
              </a:pPr>
              <a:t>28</a:t>
            </a:fld>
            <a:endParaRPr sz="800" kern="0" dirty="0">
              <a:solidFill>
                <a:srgbClr val="DDDAE8"/>
              </a:solidFill>
              <a:latin typeface="Nunito Sans Light"/>
              <a:ea typeface="Nunito Sans Light"/>
              <a:cs typeface="Nunito Sans Light"/>
              <a:sym typeface="Nunito Sans Light"/>
            </a:endParaRPr>
          </a:p>
        </p:txBody>
      </p:sp>
      <p:sp>
        <p:nvSpPr>
          <p:cNvPr id="2" name="TextBox 1">
            <a:extLst>
              <a:ext uri="{FF2B5EF4-FFF2-40B4-BE49-F238E27FC236}">
                <a16:creationId xmlns:a16="http://schemas.microsoft.com/office/drawing/2014/main" id="{EFEB924E-62BE-A421-6CA6-2EEE73B314D7}"/>
              </a:ext>
            </a:extLst>
          </p:cNvPr>
          <p:cNvSpPr txBox="1"/>
          <p:nvPr/>
        </p:nvSpPr>
        <p:spPr>
          <a:xfrm>
            <a:off x="679963" y="1737379"/>
            <a:ext cx="3215615" cy="830997"/>
          </a:xfrm>
          <a:prstGeom prst="rect">
            <a:avLst/>
          </a:prstGeom>
          <a:noFill/>
        </p:spPr>
        <p:txBody>
          <a:bodyPr wrap="square">
            <a:spAutoFit/>
          </a:bodyPr>
          <a:lstStyle/>
          <a:p>
            <a:pPr>
              <a:buClr>
                <a:srgbClr val="000000"/>
              </a:buClr>
            </a:pPr>
            <a:r>
              <a:rPr lang="en-US" sz="1200" b="1" kern="0" dirty="0">
                <a:solidFill>
                  <a:srgbClr val="351F65"/>
                </a:solidFill>
                <a:latin typeface="Nunito Sans" pitchFamily="2" charset="77"/>
                <a:cs typeface="Arial"/>
                <a:sym typeface="Arial"/>
              </a:rPr>
              <a:t>When to call 911:</a:t>
            </a:r>
            <a:endParaRPr lang="en-US" sz="600" u="sng" kern="0" dirty="0">
              <a:solidFill>
                <a:srgbClr val="DDDAE8">
                  <a:lumMod val="10000"/>
                </a:srgbClr>
              </a:solidFill>
              <a:latin typeface="Nunito Sans" pitchFamily="2" charset="77"/>
              <a:cs typeface="Arial"/>
              <a:sym typeface="Arial"/>
            </a:endParaRP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To report a </a:t>
            </a:r>
            <a:r>
              <a:rPr lang="en-US" sz="1200" u="sng" kern="0" dirty="0">
                <a:solidFill>
                  <a:srgbClr val="DDDAE8">
                    <a:lumMod val="10000"/>
                  </a:srgbClr>
                </a:solidFill>
                <a:latin typeface="Nunito Sans" pitchFamily="2" charset="77"/>
                <a:cs typeface="Arial"/>
                <a:sym typeface="Arial"/>
              </a:rPr>
              <a:t>crime in progress</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To report a fire</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To save a life</a:t>
            </a:r>
          </a:p>
        </p:txBody>
      </p:sp>
      <p:sp>
        <p:nvSpPr>
          <p:cNvPr id="3" name="TextBox 2">
            <a:extLst>
              <a:ext uri="{FF2B5EF4-FFF2-40B4-BE49-F238E27FC236}">
                <a16:creationId xmlns:a16="http://schemas.microsoft.com/office/drawing/2014/main" id="{06101A17-00E8-1228-6191-FD4276374D1A}"/>
              </a:ext>
            </a:extLst>
          </p:cNvPr>
          <p:cNvSpPr txBox="1"/>
          <p:nvPr/>
        </p:nvSpPr>
        <p:spPr>
          <a:xfrm>
            <a:off x="616071" y="2630406"/>
            <a:ext cx="4082116" cy="1200329"/>
          </a:xfrm>
          <a:prstGeom prst="rect">
            <a:avLst/>
          </a:prstGeom>
          <a:noFill/>
        </p:spPr>
        <p:txBody>
          <a:bodyPr wrap="square">
            <a:spAutoFit/>
          </a:bodyPr>
          <a:lstStyle/>
          <a:p>
            <a:pPr>
              <a:buClr>
                <a:srgbClr val="000000"/>
              </a:buClr>
            </a:pPr>
            <a:r>
              <a:rPr lang="en-US" sz="1200" b="1" kern="0" dirty="0">
                <a:solidFill>
                  <a:srgbClr val="351F65"/>
                </a:solidFill>
                <a:latin typeface="Nunito Sans" pitchFamily="2" charset="77"/>
                <a:cs typeface="Arial"/>
                <a:sym typeface="Arial"/>
              </a:rPr>
              <a:t>When to call Police Non-Emergency:</a:t>
            </a:r>
            <a:endParaRPr lang="en-US" sz="600" kern="0" dirty="0">
              <a:solidFill>
                <a:srgbClr val="121212"/>
              </a:solidFill>
              <a:latin typeface="Nunito Sans" pitchFamily="2" charset="77"/>
              <a:cs typeface="Arial"/>
              <a:sym typeface="Arial"/>
            </a:endParaRP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Any crime to a person </a:t>
            </a:r>
            <a:r>
              <a:rPr lang="en-US" sz="1200" u="sng" kern="0" dirty="0">
                <a:solidFill>
                  <a:srgbClr val="121212"/>
                </a:solidFill>
                <a:latin typeface="Nunito Sans" pitchFamily="2" charset="77"/>
                <a:cs typeface="Arial"/>
                <a:sym typeface="Arial"/>
              </a:rPr>
              <a:t>not</a:t>
            </a:r>
            <a:r>
              <a:rPr lang="en-US" sz="1200" kern="0" dirty="0">
                <a:solidFill>
                  <a:srgbClr val="121212"/>
                </a:solidFill>
                <a:latin typeface="Nunito Sans" pitchFamily="2" charset="77"/>
                <a:cs typeface="Arial"/>
                <a:sym typeface="Arial"/>
              </a:rPr>
              <a:t> life-threatening</a:t>
            </a: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Burglary to a home </a:t>
            </a:r>
            <a:r>
              <a:rPr lang="en-US" sz="1200" u="sng" kern="0" dirty="0">
                <a:solidFill>
                  <a:srgbClr val="121212"/>
                </a:solidFill>
                <a:latin typeface="Nunito Sans" pitchFamily="2" charset="77"/>
                <a:cs typeface="Arial"/>
                <a:sym typeface="Arial"/>
              </a:rPr>
              <a:t>not</a:t>
            </a:r>
            <a:r>
              <a:rPr lang="en-US" sz="1200" kern="0" dirty="0">
                <a:solidFill>
                  <a:srgbClr val="121212"/>
                </a:solidFill>
                <a:latin typeface="Nunito Sans" pitchFamily="2" charset="77"/>
                <a:cs typeface="Arial"/>
                <a:sym typeface="Arial"/>
              </a:rPr>
              <a:t> in progress</a:t>
            </a: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Auto theft </a:t>
            </a:r>
            <a:r>
              <a:rPr lang="en-US" sz="1200" u="sng" kern="0" dirty="0">
                <a:solidFill>
                  <a:srgbClr val="121212"/>
                </a:solidFill>
                <a:latin typeface="Nunito Sans" pitchFamily="2" charset="77"/>
                <a:cs typeface="Arial"/>
                <a:sym typeface="Arial"/>
              </a:rPr>
              <a:t>not</a:t>
            </a:r>
            <a:r>
              <a:rPr lang="en-US" sz="1200" kern="0" dirty="0">
                <a:solidFill>
                  <a:srgbClr val="121212"/>
                </a:solidFill>
                <a:latin typeface="Nunito Sans" pitchFamily="2" charset="77"/>
                <a:cs typeface="Arial"/>
                <a:sym typeface="Arial"/>
              </a:rPr>
              <a:t> in progress</a:t>
            </a: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After hours parking complaints</a:t>
            </a: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After hours loud music complaints</a:t>
            </a:r>
          </a:p>
        </p:txBody>
      </p:sp>
      <p:sp>
        <p:nvSpPr>
          <p:cNvPr id="7" name="TextBox 1">
            <a:extLst>
              <a:ext uri="{FF2B5EF4-FFF2-40B4-BE49-F238E27FC236}">
                <a16:creationId xmlns:a16="http://schemas.microsoft.com/office/drawing/2014/main" id="{2A669F2B-C3CC-8BD3-A76F-4E3E92B60D71}"/>
              </a:ext>
            </a:extLst>
          </p:cNvPr>
          <p:cNvSpPr txBox="1"/>
          <p:nvPr/>
        </p:nvSpPr>
        <p:spPr>
          <a:xfrm>
            <a:off x="5180500" y="3945362"/>
            <a:ext cx="3563158" cy="1384995"/>
          </a:xfrm>
          <a:prstGeom prst="rect">
            <a:avLst/>
          </a:prstGeom>
          <a:noFill/>
          <a:ln>
            <a:solidFill>
              <a:schemeClr val="accent1"/>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kern="0" dirty="0">
                <a:solidFill>
                  <a:srgbClr val="351F65"/>
                </a:solidFill>
                <a:latin typeface="Nunito Sans" pitchFamily="2" charset="77"/>
                <a:ea typeface="Noto Sans Adlam" panose="020B0502040504020204" pitchFamily="34" charset="0"/>
                <a:cs typeface="Noto Sans Adlam" panose="020B0502040504020204" pitchFamily="34" charset="0"/>
              </a:rPr>
              <a:t>Right of Way</a:t>
            </a:r>
            <a:r>
              <a:rPr lang="en-US" kern="0" dirty="0">
                <a:solidFill>
                  <a:srgbClr val="351F65"/>
                </a:solidFill>
                <a:latin typeface="Nunito Sans" pitchFamily="2" charset="77"/>
                <a:ea typeface="Noto Sans Adlam" panose="020B0502040504020204" pitchFamily="34" charset="0"/>
                <a:cs typeface="Noto Sans Adlam" panose="020B0502040504020204" pitchFamily="34" charset="0"/>
              </a:rPr>
              <a:t> </a:t>
            </a:r>
            <a:r>
              <a:rPr lang="en-US" b="1" kern="0" dirty="0">
                <a:solidFill>
                  <a:srgbClr val="351F65"/>
                </a:solidFill>
                <a:latin typeface="Nunito Sans" pitchFamily="2" charset="77"/>
                <a:ea typeface="Noto Sans Adlam" panose="020B0502040504020204" pitchFamily="34" charset="0"/>
                <a:cs typeface="Noto Sans Adlam" panose="020B0502040504020204" pitchFamily="34" charset="0"/>
              </a:rPr>
              <a:t>Enforcement number: </a:t>
            </a:r>
          </a:p>
          <a:p>
            <a:pPr algn="ctr"/>
            <a:r>
              <a:rPr lang="en-US" b="1" kern="0" dirty="0">
                <a:solidFill>
                  <a:srgbClr val="351F65"/>
                </a:solidFill>
                <a:latin typeface="Nunito Sans" pitchFamily="2" charset="77"/>
                <a:ea typeface="Noto Sans Adlam" panose="020B0502040504020204" pitchFamily="34" charset="0"/>
                <a:cs typeface="Noto Sans Adlam" panose="020B0502040504020204" pitchFamily="34" charset="0"/>
              </a:rPr>
              <a:t>720-913-1600</a:t>
            </a:r>
          </a:p>
          <a:p>
            <a:pPr algn="ctr"/>
            <a:r>
              <a:rPr lang="en-US" b="1" kern="0" dirty="0">
                <a:solidFill>
                  <a:srgbClr val="351F65"/>
                </a:solidFill>
                <a:latin typeface="Nunito Sans" pitchFamily="2" charset="77"/>
                <a:ea typeface="Noto Sans Adlam" panose="020B0502040504020204" pitchFamily="34" charset="0"/>
                <a:cs typeface="Noto Sans Adlam" panose="020B0502040504020204" pitchFamily="34" charset="0"/>
              </a:rPr>
              <a:t>Police Non-Emergency number: </a:t>
            </a:r>
          </a:p>
          <a:p>
            <a:pPr algn="ctr"/>
            <a:r>
              <a:rPr lang="en-US" b="1" kern="0" dirty="0">
                <a:solidFill>
                  <a:srgbClr val="351F65"/>
                </a:solidFill>
                <a:latin typeface="Nunito Sans" pitchFamily="2" charset="77"/>
                <a:ea typeface="Noto Sans Adlam" panose="020B0502040504020204" pitchFamily="34" charset="0"/>
                <a:cs typeface="Noto Sans Adlam" panose="020B0502040504020204" pitchFamily="34" charset="0"/>
              </a:rPr>
              <a:t>720-913-2000 </a:t>
            </a:r>
          </a:p>
          <a:p>
            <a:pPr algn="ctr"/>
            <a:endParaRPr lang="en-US" b="1" kern="0" dirty="0">
              <a:solidFill>
                <a:srgbClr val="351F65"/>
              </a:solidFill>
              <a:latin typeface="Nunito Sans" pitchFamily="2" charset="77"/>
              <a:ea typeface="Noto Sans Adlam" panose="020B0502040504020204" pitchFamily="34" charset="0"/>
              <a:cs typeface="Noto Sans Adlam" panose="020B0502040504020204" pitchFamily="34" charset="0"/>
            </a:endParaRPr>
          </a:p>
          <a:p>
            <a:pPr algn="ctr"/>
            <a:r>
              <a:rPr lang="en-US" b="1" i="1" kern="0" dirty="0">
                <a:solidFill>
                  <a:srgbClr val="351F65"/>
                </a:solidFill>
                <a:latin typeface="Nunito Sans" pitchFamily="2" charset="77"/>
                <a:ea typeface="Noto Sans Adlam" panose="020B0502040504020204" pitchFamily="34" charset="0"/>
                <a:cs typeface="Noto Sans Adlam" panose="020B0502040504020204" pitchFamily="34" charset="0"/>
              </a:rPr>
              <a:t>Please always call 911 in an emergency!</a:t>
            </a:r>
            <a:endParaRPr lang="en-US" i="1" kern="0" dirty="0">
              <a:solidFill>
                <a:srgbClr val="351F65"/>
              </a:solidFill>
              <a:latin typeface="Nunito Sans" pitchFamily="2" charset="77"/>
              <a:ea typeface="Noto Sans Adlam" panose="020B0502040504020204" pitchFamily="34" charset="0"/>
              <a:cs typeface="Noto Sans Adlam" panose="020B0502040504020204" pitchFamily="34" charset="0"/>
            </a:endParaRPr>
          </a:p>
        </p:txBody>
      </p:sp>
      <p:sp>
        <p:nvSpPr>
          <p:cNvPr id="10" name="TextBox 9">
            <a:extLst>
              <a:ext uri="{FF2B5EF4-FFF2-40B4-BE49-F238E27FC236}">
                <a16:creationId xmlns:a16="http://schemas.microsoft.com/office/drawing/2014/main" id="{79B61DD7-D9B3-2D3F-7F28-2A3C67439891}"/>
              </a:ext>
            </a:extLst>
          </p:cNvPr>
          <p:cNvSpPr txBox="1"/>
          <p:nvPr/>
        </p:nvSpPr>
        <p:spPr>
          <a:xfrm>
            <a:off x="617900" y="3906691"/>
            <a:ext cx="4082116" cy="1200329"/>
          </a:xfrm>
          <a:prstGeom prst="rect">
            <a:avLst/>
          </a:prstGeom>
          <a:noFill/>
        </p:spPr>
        <p:txBody>
          <a:bodyPr wrap="square">
            <a:spAutoFit/>
          </a:bodyPr>
          <a:lstStyle/>
          <a:p>
            <a:pPr>
              <a:buClr>
                <a:srgbClr val="000000"/>
              </a:buClr>
            </a:pPr>
            <a:r>
              <a:rPr lang="en-US" sz="1200" b="1" kern="0" dirty="0">
                <a:solidFill>
                  <a:srgbClr val="351F65"/>
                </a:solidFill>
                <a:latin typeface="Nunito Sans" pitchFamily="2" charset="77"/>
                <a:cs typeface="Arial"/>
                <a:sym typeface="Arial"/>
              </a:rPr>
              <a:t>Did you Know You can File a Police Report Online?</a:t>
            </a:r>
            <a:endParaRPr lang="en-US" sz="600" b="1" kern="0" dirty="0">
              <a:solidFill>
                <a:srgbClr val="351F65"/>
              </a:solidFill>
              <a:latin typeface="Nunito Sans SemiBold" pitchFamily="2" charset="77"/>
              <a:cs typeface="Arial"/>
              <a:sym typeface="Arial"/>
            </a:endParaRPr>
          </a:p>
          <a:p>
            <a:pPr>
              <a:buClr>
                <a:srgbClr val="000000"/>
              </a:buClr>
            </a:pPr>
            <a:r>
              <a:rPr lang="en-US" sz="1200" kern="0" dirty="0">
                <a:solidFill>
                  <a:srgbClr val="121212"/>
                </a:solidFill>
                <a:latin typeface="Nunito Sans" pitchFamily="2" charset="77"/>
                <a:cs typeface="Arial"/>
                <a:sym typeface="Arial"/>
              </a:rPr>
              <a:t>For </a:t>
            </a:r>
            <a:r>
              <a:rPr lang="en-US" sz="1200" u="sng" kern="0" dirty="0">
                <a:solidFill>
                  <a:srgbClr val="121212"/>
                </a:solidFill>
                <a:latin typeface="Nunito Sans" pitchFamily="2" charset="77"/>
                <a:cs typeface="Arial"/>
                <a:sym typeface="Arial"/>
              </a:rPr>
              <a:t>non-emergency</a:t>
            </a:r>
            <a:r>
              <a:rPr lang="en-US" sz="1200" kern="0" dirty="0">
                <a:solidFill>
                  <a:srgbClr val="121212"/>
                </a:solidFill>
                <a:latin typeface="Nunito Sans" pitchFamily="2" charset="77"/>
                <a:cs typeface="Arial"/>
                <a:sym typeface="Arial"/>
              </a:rPr>
              <a:t> crimes such as:  </a:t>
            </a: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Damaged or lost property, vandalism </a:t>
            </a: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Lost or stolen checks/credit cards/ATM cards </a:t>
            </a: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Theft or lost property </a:t>
            </a:r>
          </a:p>
          <a:p>
            <a:pPr marL="285750" indent="-285750">
              <a:buClr>
                <a:srgbClr val="000000"/>
              </a:buClr>
              <a:buFont typeface="Arial" panose="020B0604020202020204" pitchFamily="34" charset="0"/>
              <a:buChar char="•"/>
            </a:pPr>
            <a:r>
              <a:rPr lang="en-US" sz="1200" kern="0" dirty="0">
                <a:solidFill>
                  <a:srgbClr val="121212"/>
                </a:solidFill>
                <a:latin typeface="Nunito Sans" pitchFamily="2" charset="77"/>
                <a:cs typeface="Arial"/>
                <a:sym typeface="Arial"/>
              </a:rPr>
              <a:t>Vandalism or theft from/to a vehicle </a:t>
            </a:r>
          </a:p>
        </p:txBody>
      </p:sp>
      <p:sp>
        <p:nvSpPr>
          <p:cNvPr id="13" name="TextBox 12">
            <a:extLst>
              <a:ext uri="{FF2B5EF4-FFF2-40B4-BE49-F238E27FC236}">
                <a16:creationId xmlns:a16="http://schemas.microsoft.com/office/drawing/2014/main" id="{35136D9A-8CE0-32AA-303F-5F0965601C98}"/>
              </a:ext>
            </a:extLst>
          </p:cNvPr>
          <p:cNvSpPr txBox="1"/>
          <p:nvPr/>
        </p:nvSpPr>
        <p:spPr>
          <a:xfrm>
            <a:off x="4572000" y="1707076"/>
            <a:ext cx="4590288" cy="2123658"/>
          </a:xfrm>
          <a:prstGeom prst="rect">
            <a:avLst/>
          </a:prstGeom>
          <a:noFill/>
        </p:spPr>
        <p:txBody>
          <a:bodyPr wrap="square">
            <a:spAutoFit/>
          </a:bodyPr>
          <a:lstStyle/>
          <a:p>
            <a:pPr>
              <a:buClr>
                <a:srgbClr val="000000"/>
              </a:buClr>
            </a:pPr>
            <a:r>
              <a:rPr lang="en-US" sz="1200" b="1" kern="0" dirty="0">
                <a:solidFill>
                  <a:srgbClr val="351F65"/>
                </a:solidFill>
                <a:latin typeface="Nunito Sans" pitchFamily="2" charset="77"/>
                <a:cs typeface="Arial"/>
                <a:sym typeface="Arial"/>
              </a:rPr>
              <a:t>When to call 311:</a:t>
            </a:r>
          </a:p>
          <a:p>
            <a:pPr>
              <a:buClr>
                <a:srgbClr val="000000"/>
              </a:buClr>
            </a:pPr>
            <a:r>
              <a:rPr lang="en-US" sz="1200" kern="0" dirty="0">
                <a:solidFill>
                  <a:srgbClr val="DDDAE8">
                    <a:lumMod val="10000"/>
                  </a:srgbClr>
                </a:solidFill>
                <a:latin typeface="Nunito Sans" pitchFamily="2" charset="77"/>
                <a:cs typeface="Arial"/>
                <a:sym typeface="Arial"/>
              </a:rPr>
              <a:t>To report issues related to municipal services, for example:</a:t>
            </a:r>
            <a:endParaRPr lang="en-US" sz="600" kern="0" dirty="0">
              <a:solidFill>
                <a:srgbClr val="DDDAE8">
                  <a:lumMod val="10000"/>
                </a:srgbClr>
              </a:solidFill>
              <a:latin typeface="Nunito Sans" pitchFamily="2" charset="77"/>
              <a:cs typeface="Arial"/>
              <a:sym typeface="Arial"/>
            </a:endParaRP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Sidewalk and road repairs </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Noise complaints </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Abandoned vehicles </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Large debris blocking roadways</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Trash issues or garbage bin replacements</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Dangerous animal complaints</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Damaged traffic signals or road signs </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Graffiti removal</a:t>
            </a:r>
          </a:p>
          <a:p>
            <a:pPr marL="285750" indent="-285750">
              <a:buClr>
                <a:srgbClr val="000000"/>
              </a:buClr>
              <a:buFont typeface="Arial" panose="020B0604020202020204" pitchFamily="34" charset="0"/>
              <a:buChar char="•"/>
            </a:pPr>
            <a:r>
              <a:rPr lang="en-US" sz="1200" kern="0" dirty="0">
                <a:solidFill>
                  <a:srgbClr val="DDDAE8">
                    <a:lumMod val="10000"/>
                  </a:srgbClr>
                </a:solidFill>
                <a:latin typeface="Nunito Sans" pitchFamily="2" charset="77"/>
                <a:cs typeface="Arial"/>
                <a:sym typeface="Arial"/>
              </a:rPr>
              <a:t>Leaking hydrant or sewer problems</a:t>
            </a:r>
          </a:p>
        </p:txBody>
      </p:sp>
    </p:spTree>
    <p:extLst>
      <p:ext uri="{BB962C8B-B14F-4D97-AF65-F5344CB8AC3E}">
        <p14:creationId xmlns:p14="http://schemas.microsoft.com/office/powerpoint/2010/main" val="20533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p:nvPr/>
        </p:nvSpPr>
        <p:spPr>
          <a:xfrm>
            <a:off x="1070185" y="1009491"/>
            <a:ext cx="8056038" cy="671759"/>
          </a:xfrm>
          <a:prstGeom prst="rect">
            <a:avLst/>
          </a:prstGeom>
          <a:noFill/>
          <a:ln>
            <a:noFill/>
          </a:ln>
        </p:spPr>
        <p:txBody>
          <a:bodyPr spcFirstLastPara="1" wrap="square" lIns="91425" tIns="91425" rIns="91425" bIns="91425" anchor="t" anchorCtr="0">
            <a:noAutofit/>
          </a:bodyPr>
          <a:lstStyle/>
          <a:p>
            <a:pPr>
              <a:buClr>
                <a:srgbClr val="000000"/>
              </a:buClr>
            </a:pPr>
            <a:r>
              <a:rPr lang="en" sz="3600" kern="0" dirty="0">
                <a:solidFill>
                  <a:srgbClr val="351F65"/>
                </a:solidFill>
                <a:latin typeface="DM Serif Display"/>
                <a:ea typeface="DM Serif Display"/>
                <a:cs typeface="DM Serif Display"/>
                <a:sym typeface="DM Serif Display"/>
              </a:rPr>
              <a:t> 3-1-1 Thursdays!</a:t>
            </a:r>
            <a:endParaRPr sz="3600" kern="0" dirty="0">
              <a:solidFill>
                <a:srgbClr val="351F65"/>
              </a:solidFill>
              <a:latin typeface="DM Serif Display"/>
              <a:ea typeface="DM Serif Display"/>
              <a:cs typeface="DM Serif Display"/>
              <a:sym typeface="DM Serif Display"/>
            </a:endParaRPr>
          </a:p>
        </p:txBody>
      </p:sp>
      <p:pic>
        <p:nvPicPr>
          <p:cNvPr id="168" name="Google Shape;168;p18"/>
          <p:cNvPicPr preferRelativeResize="0"/>
          <p:nvPr/>
        </p:nvPicPr>
        <p:blipFill>
          <a:blip r:embed="rId3">
            <a:alphaModFix/>
          </a:blip>
          <a:stretch>
            <a:fillRect/>
          </a:stretch>
        </p:blipFill>
        <p:spPr>
          <a:xfrm>
            <a:off x="160035" y="953361"/>
            <a:ext cx="910150" cy="910174"/>
          </a:xfrm>
          <a:prstGeom prst="rect">
            <a:avLst/>
          </a:prstGeom>
          <a:noFill/>
          <a:ln>
            <a:noFill/>
          </a:ln>
        </p:spPr>
      </p:pic>
      <p:cxnSp>
        <p:nvCxnSpPr>
          <p:cNvPr id="169" name="Google Shape;169;p18"/>
          <p:cNvCxnSpPr/>
          <p:nvPr/>
        </p:nvCxnSpPr>
        <p:spPr>
          <a:xfrm>
            <a:off x="1070185" y="1126169"/>
            <a:ext cx="0" cy="4566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18"/>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cxnSp>
        <p:nvCxnSpPr>
          <p:cNvPr id="173" name="Google Shape;173;p18"/>
          <p:cNvCxnSpPr/>
          <p:nvPr/>
        </p:nvCxnSpPr>
        <p:spPr>
          <a:xfrm>
            <a:off x="-11100" y="5502525"/>
            <a:ext cx="9166200" cy="0"/>
          </a:xfrm>
          <a:prstGeom prst="straightConnector1">
            <a:avLst/>
          </a:prstGeom>
          <a:noFill/>
          <a:ln w="19050" cap="flat" cmpd="sng">
            <a:solidFill>
              <a:schemeClr val="accent5"/>
            </a:solidFill>
            <a:prstDash val="solid"/>
            <a:round/>
            <a:headEnd type="none" w="med" len="med"/>
            <a:tailEnd type="none" w="med" len="med"/>
          </a:ln>
        </p:spPr>
      </p:cxnSp>
      <p:cxnSp>
        <p:nvCxnSpPr>
          <p:cNvPr id="175" name="Google Shape;175;p18"/>
          <p:cNvCxnSpPr>
            <a:cxnSpLocks/>
          </p:cNvCxnSpPr>
          <p:nvPr/>
        </p:nvCxnSpPr>
        <p:spPr>
          <a:xfrm>
            <a:off x="4943260" y="1408448"/>
            <a:ext cx="4200740" cy="0"/>
          </a:xfrm>
          <a:prstGeom prst="straightConnector1">
            <a:avLst/>
          </a:prstGeom>
          <a:noFill/>
          <a:ln w="9525" cap="flat" cmpd="sng">
            <a:solidFill>
              <a:schemeClr val="dk1"/>
            </a:solidFill>
            <a:prstDash val="solid"/>
            <a:round/>
            <a:headEnd type="none" w="med" len="med"/>
            <a:tailEnd type="none" w="med" len="med"/>
          </a:ln>
        </p:spPr>
      </p:cxnSp>
      <p:sp>
        <p:nvSpPr>
          <p:cNvPr id="178" name="Google Shape;178;p18"/>
          <p:cNvSpPr txBox="1"/>
          <p:nvPr/>
        </p:nvSpPr>
        <p:spPr>
          <a:xfrm>
            <a:off x="5358900" y="5603925"/>
            <a:ext cx="3720000" cy="307800"/>
          </a:xfrm>
          <a:prstGeom prst="rect">
            <a:avLst/>
          </a:prstGeom>
          <a:noFill/>
          <a:ln>
            <a:noFill/>
          </a:ln>
        </p:spPr>
        <p:txBody>
          <a:bodyPr spcFirstLastPara="1" wrap="square" lIns="114300" tIns="91425" rIns="91425" bIns="91425" anchor="t" anchorCtr="0">
            <a:spAutoFit/>
          </a:bodyPr>
          <a:lstStyle/>
          <a:p>
            <a:pPr algn="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  |   </a:t>
            </a:r>
            <a:fld id="{00000000-1234-1234-1234-123412341234}" type="slidenum">
              <a:rPr lang="en" sz="800" kern="0">
                <a:solidFill>
                  <a:srgbClr val="DDDAE8"/>
                </a:solidFill>
                <a:latin typeface="Nunito Sans Light"/>
                <a:ea typeface="Nunito Sans Light"/>
                <a:cs typeface="Nunito Sans Light"/>
                <a:sym typeface="Nunito Sans Light"/>
              </a:rPr>
              <a:pPr algn="r">
                <a:buClr>
                  <a:srgbClr val="000000"/>
                </a:buClr>
                <a:buSzPts val="1100"/>
              </a:pPr>
              <a:t>29</a:t>
            </a:fld>
            <a:endParaRPr sz="800" kern="0" dirty="0">
              <a:solidFill>
                <a:srgbClr val="DDDAE8"/>
              </a:solidFill>
              <a:latin typeface="Nunito Sans Light"/>
              <a:ea typeface="Nunito Sans Light"/>
              <a:cs typeface="Nunito Sans Light"/>
              <a:sym typeface="Nunito Sans Light"/>
            </a:endParaRPr>
          </a:p>
        </p:txBody>
      </p:sp>
      <p:pic>
        <p:nvPicPr>
          <p:cNvPr id="3" name="Picture 2">
            <a:extLst>
              <a:ext uri="{FF2B5EF4-FFF2-40B4-BE49-F238E27FC236}">
                <a16:creationId xmlns:a16="http://schemas.microsoft.com/office/drawing/2014/main" id="{759DD6FA-8A06-4A95-B6B8-03110F6F2755}"/>
              </a:ext>
            </a:extLst>
          </p:cNvPr>
          <p:cNvPicPr>
            <a:picLocks noChangeAspect="1"/>
          </p:cNvPicPr>
          <p:nvPr/>
        </p:nvPicPr>
        <p:blipFill>
          <a:blip r:embed="rId4"/>
          <a:stretch>
            <a:fillRect/>
          </a:stretch>
        </p:blipFill>
        <p:spPr>
          <a:xfrm>
            <a:off x="4943260" y="1518128"/>
            <a:ext cx="3657600" cy="3657600"/>
          </a:xfrm>
          <a:prstGeom prst="rect">
            <a:avLst/>
          </a:prstGeom>
        </p:spPr>
      </p:pic>
      <p:sp>
        <p:nvSpPr>
          <p:cNvPr id="12" name="TextBox 11">
            <a:extLst>
              <a:ext uri="{FF2B5EF4-FFF2-40B4-BE49-F238E27FC236}">
                <a16:creationId xmlns:a16="http://schemas.microsoft.com/office/drawing/2014/main" id="{7B671FFC-CCFA-446E-879A-7AAF42081484}"/>
              </a:ext>
            </a:extLst>
          </p:cNvPr>
          <p:cNvSpPr txBox="1"/>
          <p:nvPr/>
        </p:nvSpPr>
        <p:spPr>
          <a:xfrm>
            <a:off x="302785" y="2331266"/>
            <a:ext cx="4409175" cy="2031325"/>
          </a:xfrm>
          <a:prstGeom prst="rect">
            <a:avLst/>
          </a:prstGeom>
          <a:noFill/>
        </p:spPr>
        <p:txBody>
          <a:bodyPr wrap="square" rtlCol="0">
            <a:spAutoFit/>
          </a:bodyPr>
          <a:lstStyle/>
          <a:p>
            <a:pPr>
              <a:buClr>
                <a:srgbClr val="000000"/>
              </a:buClr>
            </a:pPr>
            <a:r>
              <a:rPr lang="en-US" sz="1400" b="1" kern="0" dirty="0">
                <a:solidFill>
                  <a:srgbClr val="351F65"/>
                </a:solidFill>
                <a:latin typeface="Nunito Sans" pitchFamily="2" charset="77"/>
                <a:cs typeface="Arial"/>
                <a:sym typeface="Arial"/>
              </a:rPr>
              <a:t>We’re asking our residents to call in an issue, problem, or complaint every Thursday! </a:t>
            </a:r>
          </a:p>
          <a:p>
            <a:pPr>
              <a:buClr>
                <a:srgbClr val="000000"/>
              </a:buClr>
            </a:pPr>
            <a:endParaRPr lang="en-US" sz="1400" kern="0" dirty="0">
              <a:solidFill>
                <a:srgbClr val="000000"/>
              </a:solidFill>
              <a:latin typeface="Nunito Sans" pitchFamily="2" charset="0"/>
              <a:cs typeface="Arial"/>
              <a:sym typeface="Arial"/>
            </a:endParaRPr>
          </a:p>
          <a:p>
            <a:pPr>
              <a:buClr>
                <a:srgbClr val="000000"/>
              </a:buClr>
            </a:pPr>
            <a:r>
              <a:rPr lang="en-US" sz="1400" kern="0" dirty="0">
                <a:solidFill>
                  <a:srgbClr val="000000"/>
                </a:solidFill>
                <a:latin typeface="Nunito Sans" pitchFamily="2" charset="0"/>
                <a:cs typeface="Arial"/>
                <a:sym typeface="Arial"/>
              </a:rPr>
              <a:t>Not only will this help to the City to know where problems are, it will generate needed data to show how the City can best allocate its resources to make our neighborhoods safer!</a:t>
            </a:r>
          </a:p>
          <a:p>
            <a:pPr>
              <a:buClr>
                <a:srgbClr val="000000"/>
              </a:buClr>
            </a:pPr>
            <a:endParaRPr lang="en-US" sz="1400" kern="0" dirty="0">
              <a:solidFill>
                <a:srgbClr val="000000"/>
              </a:solidFill>
              <a:latin typeface="Nunito Sans" pitchFamily="2" charset="0"/>
              <a:cs typeface="Arial"/>
              <a:sym typeface="Arial"/>
            </a:endParaRPr>
          </a:p>
          <a:p>
            <a:pPr>
              <a:buClr>
                <a:srgbClr val="000000"/>
              </a:buClr>
            </a:pPr>
            <a:r>
              <a:rPr lang="en-US" sz="1400" kern="0" dirty="0">
                <a:solidFill>
                  <a:srgbClr val="000000"/>
                </a:solidFill>
                <a:latin typeface="Nunito Sans" pitchFamily="2" charset="0"/>
                <a:cs typeface="Arial"/>
                <a:sym typeface="Arial"/>
              </a:rPr>
              <a:t>Call 3-1-1 to help us help you!</a:t>
            </a:r>
            <a:endParaRPr lang="en-US" sz="1400" b="1" u="sng" kern="0" dirty="0">
              <a:solidFill>
                <a:srgbClr val="000000"/>
              </a:solidFill>
              <a:latin typeface="Nunito Sans" pitchFamily="2" charset="0"/>
              <a:cs typeface="Arial"/>
              <a:sym typeface="Arial"/>
            </a:endParaRPr>
          </a:p>
        </p:txBody>
      </p:sp>
    </p:spTree>
    <p:extLst>
      <p:ext uri="{BB962C8B-B14F-4D97-AF65-F5344CB8AC3E}">
        <p14:creationId xmlns:p14="http://schemas.microsoft.com/office/powerpoint/2010/main" val="260760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9408EE-AE78-09FC-C2ED-F4454C404A88}"/>
              </a:ext>
            </a:extLst>
          </p:cNvPr>
          <p:cNvSpPr>
            <a:spLocks noGrp="1"/>
          </p:cNvSpPr>
          <p:nvPr>
            <p:ph idx="1"/>
          </p:nvPr>
        </p:nvSpPr>
        <p:spPr>
          <a:xfrm>
            <a:off x="609600" y="1481328"/>
            <a:ext cx="8077200" cy="4525963"/>
          </a:xfrm>
          <a:noFill/>
        </p:spPr>
        <p:txBody>
          <a:bodyPr>
            <a:normAutofit/>
          </a:bodyPr>
          <a:lstStyle/>
          <a:p>
            <a:r>
              <a:rPr lang="en-US" sz="2400" b="0" i="0" dirty="0">
                <a:solidFill>
                  <a:srgbClr val="0F0F0F"/>
                </a:solidFill>
                <a:effectLst/>
                <a:highlight>
                  <a:srgbClr val="FFFFFF"/>
                </a:highlight>
                <a:latin typeface="Arial" panose="020B0604020202020204" pitchFamily="34" charset="0"/>
              </a:rPr>
              <a:t>WDCA is a </a:t>
            </a:r>
            <a:r>
              <a:rPr lang="en-US" sz="2400" b="0" i="0" u="none" strike="noStrike" dirty="0">
                <a:effectLst/>
                <a:highlight>
                  <a:srgbClr val="FFFFFF"/>
                </a:highlight>
                <a:latin typeface="Arial" panose="020B0604020202020204" pitchFamily="34" charset="0"/>
              </a:rPr>
              <a:t>Registered Neighborhood  Organization (RNO)</a:t>
            </a:r>
            <a:r>
              <a:rPr lang="en-US" sz="2400" b="0" i="0" dirty="0">
                <a:effectLst/>
                <a:highlight>
                  <a:srgbClr val="FFFFFF"/>
                </a:highlight>
                <a:latin typeface="Arial" panose="020B0604020202020204" pitchFamily="34" charset="0"/>
              </a:rPr>
              <a:t> </a:t>
            </a:r>
            <a:r>
              <a:rPr lang="en-US" sz="2400" b="0" i="0" dirty="0">
                <a:solidFill>
                  <a:srgbClr val="0F0F0F"/>
                </a:solidFill>
                <a:effectLst/>
                <a:highlight>
                  <a:srgbClr val="FFFFFF"/>
                </a:highlight>
                <a:latin typeface="Arial" panose="020B0604020202020204" pitchFamily="34" charset="0"/>
              </a:rPr>
              <a:t>with the City &amp; County of Denver</a:t>
            </a:r>
          </a:p>
          <a:p>
            <a:pPr marL="365760" lvl="1" indent="0">
              <a:buNone/>
            </a:pPr>
            <a:endParaRPr lang="en-US" sz="2000" b="1" dirty="0">
              <a:solidFill>
                <a:srgbClr val="FF5050"/>
              </a:solidFill>
              <a:highlight>
                <a:srgbClr val="FFFFFF"/>
              </a:highlight>
              <a:latin typeface="Arial" panose="020B0604020202020204" pitchFamily="34" charset="0"/>
            </a:endParaRPr>
          </a:p>
          <a:p>
            <a:pPr marL="365760" lvl="1" indent="0">
              <a:buNone/>
            </a:pPr>
            <a:r>
              <a:rPr lang="en-US" sz="2000" b="1" dirty="0">
                <a:solidFill>
                  <a:srgbClr val="FF5050"/>
                </a:solidFill>
                <a:highlight>
                  <a:srgbClr val="FFFFFF"/>
                </a:highlight>
                <a:latin typeface="Arial" panose="020B0604020202020204" pitchFamily="34" charset="0"/>
              </a:rPr>
              <a:t>-</a:t>
            </a:r>
            <a:r>
              <a:rPr lang="en-US" sz="2000" b="1" dirty="0">
                <a:solidFill>
                  <a:srgbClr val="C00000"/>
                </a:solidFill>
                <a:highlight>
                  <a:srgbClr val="FFFFFF"/>
                </a:highlight>
                <a:latin typeface="Arial" panose="020B0604020202020204" pitchFamily="34" charset="0"/>
              </a:rPr>
              <a:t>Participation &amp; membership are voluntary</a:t>
            </a:r>
          </a:p>
          <a:p>
            <a:pPr marL="365760" lvl="1" indent="0">
              <a:buNone/>
            </a:pPr>
            <a:r>
              <a:rPr lang="en-US" sz="2000" b="1" dirty="0">
                <a:solidFill>
                  <a:srgbClr val="C00000"/>
                </a:solidFill>
                <a:highlight>
                  <a:srgbClr val="FFFFFF"/>
                </a:highlight>
                <a:latin typeface="Arial" panose="020B0604020202020204" pitchFamily="34" charset="0"/>
              </a:rPr>
              <a:t>-We are not an HOA</a:t>
            </a:r>
            <a:endParaRPr lang="en-US" sz="1100" b="1" i="0" dirty="0">
              <a:solidFill>
                <a:srgbClr val="C00000"/>
              </a:solidFill>
              <a:effectLst/>
              <a:highlight>
                <a:srgbClr val="FFFFFF"/>
              </a:highlight>
              <a:latin typeface="Arial" panose="020B0604020202020204" pitchFamily="34" charset="0"/>
            </a:endParaRPr>
          </a:p>
          <a:p>
            <a:pPr marL="365760" lvl="1" indent="0">
              <a:buNone/>
            </a:pPr>
            <a:r>
              <a:rPr lang="en-US" sz="2000" b="1" i="0" dirty="0">
                <a:solidFill>
                  <a:srgbClr val="C00000"/>
                </a:solidFill>
                <a:effectLst/>
                <a:highlight>
                  <a:srgbClr val="FFFFFF"/>
                </a:highlight>
                <a:latin typeface="Arial" panose="020B0604020202020204" pitchFamily="34" charset="0"/>
              </a:rPr>
              <a:t>-All residents are welcome to all </a:t>
            </a:r>
            <a:r>
              <a:rPr lang="en-US" sz="2000" b="1" dirty="0">
                <a:solidFill>
                  <a:srgbClr val="C00000"/>
                </a:solidFill>
                <a:highlight>
                  <a:srgbClr val="FFFFFF"/>
                </a:highlight>
                <a:latin typeface="Arial" panose="020B0604020202020204" pitchFamily="34" charset="0"/>
              </a:rPr>
              <a:t>published meetings</a:t>
            </a:r>
          </a:p>
          <a:p>
            <a:pPr marL="365760" lvl="1" indent="0">
              <a:buNone/>
            </a:pPr>
            <a:r>
              <a:rPr lang="en-US" sz="2000" b="1" i="0" dirty="0">
                <a:solidFill>
                  <a:srgbClr val="C00000"/>
                </a:solidFill>
                <a:effectLst/>
                <a:highlight>
                  <a:srgbClr val="FFFFFF"/>
                </a:highlight>
                <a:latin typeface="Arial" panose="020B0604020202020204" pitchFamily="34" charset="0"/>
              </a:rPr>
              <a:t>-All residents may sign up to receive eNews</a:t>
            </a:r>
          </a:p>
          <a:p>
            <a:endParaRPr lang="en-US" sz="300" b="0" i="0" dirty="0">
              <a:solidFill>
                <a:srgbClr val="0F0F0F"/>
              </a:solidFill>
              <a:effectLst/>
              <a:highlight>
                <a:srgbClr val="FFFFFF"/>
              </a:highlight>
              <a:latin typeface="Arial" panose="020B0604020202020204" pitchFamily="34" charset="0"/>
            </a:endParaRPr>
          </a:p>
          <a:p>
            <a:endParaRPr lang="en-US" sz="2000" b="0" i="0" dirty="0">
              <a:solidFill>
                <a:srgbClr val="0F0F0F"/>
              </a:solidFill>
              <a:effectLst/>
              <a:highlight>
                <a:srgbClr val="FFFFFF"/>
              </a:highlight>
              <a:latin typeface="Arial" panose="020B0604020202020204" pitchFamily="34" charset="0"/>
            </a:endParaRPr>
          </a:p>
          <a:p>
            <a:r>
              <a:rPr lang="en-US" sz="2000" b="0" i="0" dirty="0">
                <a:solidFill>
                  <a:srgbClr val="0F0F0F"/>
                </a:solidFill>
                <a:effectLst/>
                <a:highlight>
                  <a:srgbClr val="FFFFFF"/>
                </a:highlight>
                <a:latin typeface="Arial" panose="020B0604020202020204" pitchFamily="34" charset="0"/>
              </a:rPr>
              <a:t>WDCA is also a proud member of the Inter-Neighborhood Cooperation/Denver INC -a coalition of Denver’s RNO’s</a:t>
            </a:r>
          </a:p>
        </p:txBody>
      </p:sp>
      <p:sp>
        <p:nvSpPr>
          <p:cNvPr id="4" name="Title 3">
            <a:extLst>
              <a:ext uri="{FF2B5EF4-FFF2-40B4-BE49-F238E27FC236}">
                <a16:creationId xmlns:a16="http://schemas.microsoft.com/office/drawing/2014/main" id="{3B172BE3-3E91-F7D0-704E-1CA10F1887E6}"/>
              </a:ext>
            </a:extLst>
          </p:cNvPr>
          <p:cNvSpPr>
            <a:spLocks noGrp="1"/>
          </p:cNvSpPr>
          <p:nvPr>
            <p:ph type="title"/>
          </p:nvPr>
        </p:nvSpPr>
        <p:spPr/>
        <p:txBody>
          <a:bodyPr/>
          <a:lstStyle/>
          <a:p>
            <a:r>
              <a:rPr lang="en-US" dirty="0">
                <a:solidFill>
                  <a:schemeClr val="accent1">
                    <a:lumMod val="75000"/>
                  </a:schemeClr>
                </a:solidFill>
              </a:rPr>
              <a:t>Overview - Who We Are</a:t>
            </a:r>
          </a:p>
        </p:txBody>
      </p:sp>
    </p:spTree>
    <p:extLst>
      <p:ext uri="{BB962C8B-B14F-4D97-AF65-F5344CB8AC3E}">
        <p14:creationId xmlns:p14="http://schemas.microsoft.com/office/powerpoint/2010/main" val="192517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dk1"/>
            </a:gs>
          </a:gsLst>
          <a:lin ang="5400012" scaled="0"/>
        </a:gra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xfrm>
            <a:off x="914400" y="2460761"/>
            <a:ext cx="7940982" cy="2246103"/>
          </a:xfrm>
          <a:prstGeom prst="rect">
            <a:avLst/>
          </a:prstGeom>
        </p:spPr>
        <p:txBody>
          <a:bodyPr spcFirstLastPara="1" wrap="square" lIns="91425" tIns="91425" rIns="91425" bIns="91425" anchor="t" anchorCtr="0">
            <a:noAutofit/>
          </a:bodyPr>
          <a:lstStyle/>
          <a:p>
            <a:pPr marL="171450" indent="-171450">
              <a:lnSpc>
                <a:spcPct val="125000"/>
              </a:lnSpc>
              <a:buClr>
                <a:schemeClr val="bg1"/>
              </a:buClr>
            </a:pPr>
            <a:r>
              <a:rPr lang="en-US" sz="1200" dirty="0">
                <a:solidFill>
                  <a:schemeClr val="bg1"/>
                </a:solidFill>
                <a:latin typeface="Nunito Sans Light" pitchFamily="2" charset="0"/>
                <a:ea typeface="Nunito Sans Light"/>
                <a:cs typeface="Nunito Sans Light"/>
                <a:sym typeface="Nunito Sans Light"/>
              </a:rPr>
              <a:t>Hosting a Transit Touch-up Day on May 19 to put a fresh coat of paint on RTD bus stop benches. Please register here: </a:t>
            </a:r>
            <a:r>
              <a:rPr lang="en-US" sz="1200" u="sng" dirty="0">
                <a:solidFill>
                  <a:schemeClr val="bg1"/>
                </a:solidFill>
                <a:latin typeface="Nunito Sans Light" pitchFamily="2" charset="0"/>
                <a:ea typeface="Nunito Sans Light"/>
                <a:cs typeface="Nunito Sans Light"/>
                <a:sym typeface="Nunito Sans Light"/>
              </a:rPr>
              <a:t>Bit.ly/D5TransitTouchUp2024</a:t>
            </a:r>
          </a:p>
          <a:p>
            <a:pPr marL="171450" indent="-171450">
              <a:lnSpc>
                <a:spcPct val="125000"/>
              </a:lnSpc>
              <a:buClr>
                <a:schemeClr val="bg1"/>
              </a:buClr>
            </a:pPr>
            <a:endParaRPr lang="en-US" sz="800" dirty="0">
              <a:solidFill>
                <a:schemeClr val="bg1"/>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bg1"/>
                </a:solidFill>
                <a:latin typeface="Nunito Sans Light" pitchFamily="2" charset="0"/>
                <a:ea typeface="Nunito Sans Light"/>
                <a:cs typeface="Nunito Sans Light"/>
                <a:sym typeface="Nunito Sans Light"/>
              </a:rPr>
              <a:t>Looking into developing a zoning overlay for the </a:t>
            </a:r>
            <a:r>
              <a:rPr lang="en-US" sz="1200" dirty="0" err="1">
                <a:solidFill>
                  <a:schemeClr val="bg1"/>
                </a:solidFill>
                <a:latin typeface="Nunito Sans Light" pitchFamily="2" charset="0"/>
                <a:ea typeface="Nunito Sans Light"/>
                <a:cs typeface="Nunito Sans Light"/>
                <a:sym typeface="Nunito Sans Light"/>
              </a:rPr>
              <a:t>Leetsdale</a:t>
            </a:r>
            <a:r>
              <a:rPr lang="en-US" sz="1200" dirty="0">
                <a:solidFill>
                  <a:schemeClr val="bg1"/>
                </a:solidFill>
                <a:latin typeface="Nunito Sans Light" pitchFamily="2" charset="0"/>
                <a:ea typeface="Nunito Sans Light"/>
                <a:cs typeface="Nunito Sans Light"/>
                <a:sym typeface="Nunito Sans Light"/>
              </a:rPr>
              <a:t> corridor to shape future building and prepare for the Bus Rapid Transit (BRT) project along </a:t>
            </a:r>
            <a:r>
              <a:rPr lang="en-US" sz="1200" dirty="0" err="1">
                <a:solidFill>
                  <a:schemeClr val="bg1"/>
                </a:solidFill>
                <a:latin typeface="Nunito Sans Light" pitchFamily="2" charset="0"/>
                <a:ea typeface="Nunito Sans Light"/>
                <a:cs typeface="Nunito Sans Light"/>
                <a:sym typeface="Nunito Sans Light"/>
              </a:rPr>
              <a:t>Leetsdale</a:t>
            </a:r>
            <a:r>
              <a:rPr lang="en-US" sz="1200" dirty="0">
                <a:solidFill>
                  <a:schemeClr val="bg1"/>
                </a:solidFill>
                <a:latin typeface="Nunito Sans Light" pitchFamily="2" charset="0"/>
                <a:ea typeface="Nunito Sans Light"/>
                <a:cs typeface="Nunito Sans Light"/>
                <a:sym typeface="Nunito Sans Light"/>
              </a:rPr>
              <a:t> (projected by 2030)</a:t>
            </a:r>
          </a:p>
          <a:p>
            <a:pPr marL="0" indent="0">
              <a:lnSpc>
                <a:spcPct val="125000"/>
              </a:lnSpc>
              <a:buClr>
                <a:schemeClr val="bg1"/>
              </a:buClr>
              <a:buNone/>
            </a:pPr>
            <a:endParaRPr lang="en-US" sz="800" dirty="0">
              <a:solidFill>
                <a:srgbClr val="FF0000"/>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bg1"/>
                </a:solidFill>
                <a:latin typeface="Nunito Sans Light" pitchFamily="2" charset="0"/>
                <a:ea typeface="Nunito Sans Light"/>
                <a:cs typeface="Nunito Sans Light"/>
                <a:sym typeface="Nunito Sans Light"/>
              </a:rPr>
              <a:t>Considering a project in partnership with History Colorado to celebrate D5’s Orthodox Jewish heritage</a:t>
            </a:r>
          </a:p>
          <a:p>
            <a:pPr marL="0" indent="0">
              <a:lnSpc>
                <a:spcPct val="125000"/>
              </a:lnSpc>
              <a:buClr>
                <a:schemeClr val="bg1"/>
              </a:buClr>
              <a:buNone/>
            </a:pPr>
            <a:endParaRPr lang="en-US" sz="800" dirty="0">
              <a:solidFill>
                <a:srgbClr val="FF0000"/>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bg1"/>
                </a:solidFill>
                <a:latin typeface="Nunito Sans Light" pitchFamily="2" charset="0"/>
                <a:ea typeface="Nunito Sans Light"/>
                <a:cs typeface="Nunito Sans Light"/>
                <a:sym typeface="Nunito Sans Light"/>
              </a:rPr>
              <a:t>Facilitating a traffic study of Exposition between Quebec and </a:t>
            </a:r>
            <a:r>
              <a:rPr lang="en-US" sz="1200" dirty="0" err="1">
                <a:solidFill>
                  <a:schemeClr val="bg1"/>
                </a:solidFill>
                <a:latin typeface="Nunito Sans Light" pitchFamily="2" charset="0"/>
                <a:ea typeface="Nunito Sans Light"/>
                <a:cs typeface="Nunito Sans Light"/>
                <a:sym typeface="Nunito Sans Light"/>
              </a:rPr>
              <a:t>Leetsdale</a:t>
            </a:r>
            <a:r>
              <a:rPr lang="en-US" sz="1200" dirty="0">
                <a:solidFill>
                  <a:schemeClr val="bg1"/>
                </a:solidFill>
                <a:latin typeface="Nunito Sans Light" pitchFamily="2" charset="0"/>
                <a:ea typeface="Nunito Sans Light"/>
                <a:cs typeface="Nunito Sans Light"/>
                <a:sym typeface="Nunito Sans Light"/>
              </a:rPr>
              <a:t>, including the intersection of Monaco and </a:t>
            </a:r>
            <a:r>
              <a:rPr lang="en-US" sz="1200" dirty="0" err="1">
                <a:solidFill>
                  <a:schemeClr val="bg1"/>
                </a:solidFill>
                <a:latin typeface="Nunito Sans Light" pitchFamily="2" charset="0"/>
                <a:ea typeface="Nunito Sans Light"/>
                <a:cs typeface="Nunito Sans Light"/>
                <a:sym typeface="Nunito Sans Light"/>
              </a:rPr>
              <a:t>Leetsdale</a:t>
            </a:r>
            <a:r>
              <a:rPr lang="en-US" sz="1200" dirty="0">
                <a:solidFill>
                  <a:schemeClr val="bg1"/>
                </a:solidFill>
                <a:latin typeface="Nunito Sans Light" pitchFamily="2" charset="0"/>
                <a:ea typeface="Nunito Sans Light"/>
                <a:cs typeface="Nunito Sans Light"/>
                <a:sym typeface="Nunito Sans Light"/>
              </a:rPr>
              <a:t> to the south of this corridor</a:t>
            </a:r>
          </a:p>
          <a:p>
            <a:pPr marL="171450" indent="-171450">
              <a:lnSpc>
                <a:spcPct val="125000"/>
              </a:lnSpc>
              <a:buClr>
                <a:schemeClr val="bg1"/>
              </a:buClr>
            </a:pPr>
            <a:endParaRPr lang="en-US" sz="1200" dirty="0">
              <a:solidFill>
                <a:schemeClr val="bg1"/>
              </a:solidFill>
              <a:latin typeface="Nunito Sans Light" pitchFamily="2" charset="0"/>
              <a:ea typeface="Nunito Sans Light"/>
              <a:cs typeface="Nunito Sans Light"/>
              <a:sym typeface="Nunito Sans Light"/>
            </a:endParaRPr>
          </a:p>
          <a:p>
            <a:pPr marL="171450" indent="-171450">
              <a:lnSpc>
                <a:spcPct val="125000"/>
              </a:lnSpc>
              <a:buClr>
                <a:schemeClr val="bg1"/>
              </a:buClr>
            </a:pPr>
            <a:r>
              <a:rPr lang="en-US" sz="1200" dirty="0">
                <a:solidFill>
                  <a:schemeClr val="bg1"/>
                </a:solidFill>
                <a:latin typeface="Nunito Sans Light" pitchFamily="2" charset="0"/>
                <a:ea typeface="Nunito Sans Light"/>
                <a:cs typeface="Nunito Sans Light"/>
                <a:sym typeface="Nunito Sans Light"/>
              </a:rPr>
              <a:t>Passed a legislative rezoning of the Hale statistical neighborhood to allow for ADUs. Learn more at </a:t>
            </a:r>
            <a:r>
              <a:rPr lang="en-US" sz="1200" u="sng" dirty="0">
                <a:solidFill>
                  <a:schemeClr val="bg1"/>
                </a:solidFill>
                <a:latin typeface="Nunito Sans Light" pitchFamily="2" charset="0"/>
                <a:ea typeface="Nunito Sans Light"/>
                <a:cs typeface="Nunito Sans Light"/>
                <a:sym typeface="Nunito Sans Light"/>
              </a:rPr>
              <a:t>Bit.ly/</a:t>
            </a:r>
            <a:r>
              <a:rPr lang="en-US" sz="1200" u="sng" dirty="0" err="1">
                <a:solidFill>
                  <a:schemeClr val="bg1"/>
                </a:solidFill>
                <a:latin typeface="Nunito Sans Light" pitchFamily="2" charset="0"/>
                <a:ea typeface="Nunito Sans Light"/>
                <a:cs typeface="Nunito Sans Light"/>
                <a:sym typeface="Nunito Sans Light"/>
              </a:rPr>
              <a:t>HaleADUs</a:t>
            </a:r>
            <a:endParaRPr lang="en-US" sz="1200" u="sng" dirty="0">
              <a:solidFill>
                <a:schemeClr val="bg1"/>
              </a:solidFill>
              <a:latin typeface="Nunito Sans Light" pitchFamily="2" charset="0"/>
              <a:ea typeface="Nunito Sans Light"/>
              <a:cs typeface="Nunito Sans Light"/>
              <a:sym typeface="Nunito Sans Light"/>
            </a:endParaRPr>
          </a:p>
          <a:p>
            <a:pPr marL="171450" indent="-171450">
              <a:lnSpc>
                <a:spcPct val="125000"/>
              </a:lnSpc>
              <a:buClr>
                <a:schemeClr val="bg1"/>
              </a:buClr>
            </a:pPr>
            <a:endParaRPr lang="en-US" sz="1200" dirty="0">
              <a:solidFill>
                <a:schemeClr val="bg1"/>
              </a:solidFill>
              <a:latin typeface="Nunito Sans Light" pitchFamily="2" charset="0"/>
              <a:ea typeface="Nunito Sans Light"/>
              <a:cs typeface="Nunito Sans Light"/>
              <a:sym typeface="Nunito Sans Light"/>
            </a:endParaRPr>
          </a:p>
        </p:txBody>
      </p:sp>
      <p:sp>
        <p:nvSpPr>
          <p:cNvPr id="67" name="Google Shape;67;p14"/>
          <p:cNvSpPr/>
          <p:nvPr/>
        </p:nvSpPr>
        <p:spPr>
          <a:xfrm>
            <a:off x="0" y="857250"/>
            <a:ext cx="529200" cy="5143500"/>
          </a:xfrm>
          <a:prstGeom prst="round1Rect">
            <a:avLst>
              <a:gd name="adj" fmla="val 36360"/>
            </a:avLst>
          </a:prstGeom>
          <a:gradFill>
            <a:gsLst>
              <a:gs pos="0">
                <a:srgbClr val="502F98"/>
              </a:gs>
              <a:gs pos="100000">
                <a:srgbClr val="1C1331"/>
              </a:gs>
            </a:gsLst>
            <a:lin ang="5400012" scaled="0"/>
          </a:gra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8" name="Google Shape;68;p14"/>
          <p:cNvSpPr txBox="1"/>
          <p:nvPr/>
        </p:nvSpPr>
        <p:spPr>
          <a:xfrm>
            <a:off x="757288" y="1007072"/>
            <a:ext cx="7962599" cy="910200"/>
          </a:xfrm>
          <a:prstGeom prst="rect">
            <a:avLst/>
          </a:prstGeom>
          <a:noFill/>
          <a:ln>
            <a:noFill/>
          </a:ln>
        </p:spPr>
        <p:txBody>
          <a:bodyPr spcFirstLastPara="1" wrap="square" lIns="91425" tIns="91425" rIns="91425" bIns="91425" anchor="t" anchorCtr="0">
            <a:noAutofit/>
          </a:bodyPr>
          <a:lstStyle/>
          <a:p>
            <a:pPr>
              <a:lnSpc>
                <a:spcPct val="115000"/>
              </a:lnSpc>
              <a:spcAft>
                <a:spcPts val="1200"/>
              </a:spcAft>
              <a:buClr>
                <a:srgbClr val="000000"/>
              </a:buClr>
            </a:pPr>
            <a:r>
              <a:rPr lang="en" sz="3400" kern="0" dirty="0">
                <a:solidFill>
                  <a:srgbClr val="FFFFFF"/>
                </a:solidFill>
                <a:latin typeface="DM Serif Display"/>
                <a:ea typeface="DM Serif Display"/>
                <a:cs typeface="DM Serif Display"/>
                <a:sym typeface="DM Serif Display"/>
              </a:rPr>
              <a:t>A Look Ahead – Work Happening in the D5 Office in 2024 </a:t>
            </a:r>
            <a:endParaRPr sz="3400" kern="0" dirty="0">
              <a:solidFill>
                <a:srgbClr val="FFFFFF"/>
              </a:solidFill>
              <a:latin typeface="DM Serif Display"/>
              <a:ea typeface="DM Serif Display"/>
              <a:cs typeface="DM Serif Display"/>
              <a:sym typeface="DM Serif Display"/>
            </a:endParaRPr>
          </a:p>
        </p:txBody>
      </p:sp>
      <p:cxnSp>
        <p:nvCxnSpPr>
          <p:cNvPr id="69" name="Google Shape;69;p14"/>
          <p:cNvCxnSpPr>
            <a:cxnSpLocks/>
          </p:cNvCxnSpPr>
          <p:nvPr/>
        </p:nvCxnSpPr>
        <p:spPr>
          <a:xfrm>
            <a:off x="914400" y="2358692"/>
            <a:ext cx="8229600" cy="0"/>
          </a:xfrm>
          <a:prstGeom prst="straightConnector1">
            <a:avLst/>
          </a:prstGeom>
          <a:noFill/>
          <a:ln w="19050" cap="flat" cmpd="sng">
            <a:solidFill>
              <a:schemeClr val="dk1"/>
            </a:solidFill>
            <a:prstDash val="solid"/>
            <a:round/>
            <a:headEnd type="none" w="med" len="med"/>
            <a:tailEnd type="none" w="med" len="med"/>
          </a:ln>
        </p:spPr>
      </p:cxnSp>
      <p:sp>
        <p:nvSpPr>
          <p:cNvPr id="70" name="Google Shape;70;p14"/>
          <p:cNvSpPr txBox="1"/>
          <p:nvPr/>
        </p:nvSpPr>
        <p:spPr>
          <a:xfrm>
            <a:off x="6451894" y="5582494"/>
            <a:ext cx="2692106"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  </a:t>
            </a:r>
            <a:endParaRPr sz="800" kern="0" dirty="0">
              <a:solidFill>
                <a:srgbClr val="DDDAE8"/>
              </a:solidFill>
              <a:latin typeface="Nunito Sans Light"/>
              <a:ea typeface="Nunito Sans Light"/>
              <a:cs typeface="Nunito Sans Light"/>
              <a:sym typeface="Nunito Sans Light"/>
            </a:endParaRPr>
          </a:p>
        </p:txBody>
      </p:sp>
    </p:spTree>
    <p:extLst>
      <p:ext uri="{BB962C8B-B14F-4D97-AF65-F5344CB8AC3E}">
        <p14:creationId xmlns:p14="http://schemas.microsoft.com/office/powerpoint/2010/main" val="394669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p:nvPr/>
        </p:nvSpPr>
        <p:spPr>
          <a:xfrm>
            <a:off x="2407445" y="2153461"/>
            <a:ext cx="4193690" cy="918353"/>
          </a:xfrm>
          <a:prstGeom prst="rect">
            <a:avLst/>
          </a:prstGeom>
          <a:noFill/>
          <a:ln>
            <a:noFill/>
          </a:ln>
        </p:spPr>
        <p:txBody>
          <a:bodyPr spcFirstLastPara="1" wrap="square" lIns="91425" tIns="91425" rIns="91425" bIns="91425" anchor="t" anchorCtr="0">
            <a:normAutofit/>
          </a:bodyPr>
          <a:lstStyle/>
          <a:p>
            <a:pPr>
              <a:lnSpc>
                <a:spcPct val="115000"/>
              </a:lnSpc>
              <a:buClr>
                <a:srgbClr val="000000"/>
              </a:buClr>
            </a:pPr>
            <a:endParaRPr sz="1300" kern="0" dirty="0">
              <a:solidFill>
                <a:srgbClr val="434343"/>
              </a:solidFill>
              <a:latin typeface="Nunito Sans Light"/>
              <a:ea typeface="Nunito Sans Light"/>
              <a:cs typeface="Nunito Sans Light"/>
              <a:sym typeface="Nunito Sans Light"/>
            </a:endParaRPr>
          </a:p>
        </p:txBody>
      </p:sp>
      <p:sp>
        <p:nvSpPr>
          <p:cNvPr id="242" name="Google Shape;242;p23"/>
          <p:cNvSpPr txBox="1"/>
          <p:nvPr/>
        </p:nvSpPr>
        <p:spPr>
          <a:xfrm>
            <a:off x="807550" y="1073335"/>
            <a:ext cx="6939444" cy="607200"/>
          </a:xfrm>
          <a:prstGeom prst="rect">
            <a:avLst/>
          </a:prstGeom>
          <a:noFill/>
          <a:ln>
            <a:noFill/>
          </a:ln>
        </p:spPr>
        <p:txBody>
          <a:bodyPr spcFirstLastPara="1" wrap="square" lIns="91425" tIns="91425" rIns="91425" bIns="91425" anchor="t" anchorCtr="0">
            <a:noAutofit/>
          </a:bodyPr>
          <a:lstStyle/>
          <a:p>
            <a:pPr>
              <a:lnSpc>
                <a:spcPct val="115000"/>
              </a:lnSpc>
              <a:spcAft>
                <a:spcPts val="1200"/>
              </a:spcAft>
              <a:buClr>
                <a:srgbClr val="000000"/>
              </a:buClr>
            </a:pPr>
            <a:r>
              <a:rPr lang="en" sz="4800" kern="0" dirty="0">
                <a:solidFill>
                  <a:srgbClr val="351F65"/>
                </a:solidFill>
                <a:latin typeface="DM Serif Display"/>
                <a:ea typeface="DM Serif Display"/>
                <a:cs typeface="DM Serif Display"/>
                <a:sym typeface="DM Serif Display"/>
              </a:rPr>
              <a:t>Stay in touch with us! </a:t>
            </a:r>
            <a:endParaRPr sz="4800" kern="0" dirty="0">
              <a:solidFill>
                <a:srgbClr val="351F65"/>
              </a:solidFill>
              <a:latin typeface="DM Serif Display"/>
              <a:ea typeface="DM Serif Display"/>
              <a:cs typeface="DM Serif Display"/>
              <a:sym typeface="DM Serif Display"/>
            </a:endParaRPr>
          </a:p>
        </p:txBody>
      </p:sp>
      <p:cxnSp>
        <p:nvCxnSpPr>
          <p:cNvPr id="245" name="Google Shape;245;p23"/>
          <p:cNvCxnSpPr>
            <a:cxnSpLocks/>
          </p:cNvCxnSpPr>
          <p:nvPr/>
        </p:nvCxnSpPr>
        <p:spPr>
          <a:xfrm>
            <a:off x="6852164" y="1680535"/>
            <a:ext cx="2226737" cy="0"/>
          </a:xfrm>
          <a:prstGeom prst="straightConnector1">
            <a:avLst/>
          </a:prstGeom>
          <a:noFill/>
          <a:ln w="9525" cap="flat" cmpd="sng">
            <a:solidFill>
              <a:schemeClr val="dk1"/>
            </a:solidFill>
            <a:prstDash val="solid"/>
            <a:round/>
            <a:headEnd type="none" w="med" len="med"/>
            <a:tailEnd type="none" w="med" len="med"/>
          </a:ln>
        </p:spPr>
      </p:cxnSp>
      <p:pic>
        <p:nvPicPr>
          <p:cNvPr id="9" name="Picture 8" descr="A picture containing drawing&#10;&#10;Description automatically generated">
            <a:extLst>
              <a:ext uri="{FF2B5EF4-FFF2-40B4-BE49-F238E27FC236}">
                <a16:creationId xmlns:a16="http://schemas.microsoft.com/office/drawing/2014/main" id="{0B398A76-775D-4884-9693-9FE5C80A3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320" y="5033816"/>
            <a:ext cx="270992" cy="270992"/>
          </a:xfrm>
          <a:prstGeom prst="rect">
            <a:avLst/>
          </a:prstGeom>
        </p:spPr>
      </p:pic>
      <p:sp>
        <p:nvSpPr>
          <p:cNvPr id="12" name="Google Shape;171;p18">
            <a:extLst>
              <a:ext uri="{FF2B5EF4-FFF2-40B4-BE49-F238E27FC236}">
                <a16:creationId xmlns:a16="http://schemas.microsoft.com/office/drawing/2014/main" id="{9671B720-037D-41AA-9901-1DF88339753B}"/>
              </a:ext>
            </a:extLst>
          </p:cNvPr>
          <p:cNvSpPr/>
          <p:nvPr/>
        </p:nvSpPr>
        <p:spPr>
          <a:xfrm>
            <a:off x="0" y="5428600"/>
            <a:ext cx="9144000" cy="5721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3" name="Google Shape;230;p21">
            <a:extLst>
              <a:ext uri="{FF2B5EF4-FFF2-40B4-BE49-F238E27FC236}">
                <a16:creationId xmlns:a16="http://schemas.microsoft.com/office/drawing/2014/main" id="{7F884888-6122-4C22-A59E-C4C95AA57DDA}"/>
              </a:ext>
            </a:extLst>
          </p:cNvPr>
          <p:cNvSpPr txBox="1"/>
          <p:nvPr/>
        </p:nvSpPr>
        <p:spPr>
          <a:xfrm>
            <a:off x="6415088" y="5603925"/>
            <a:ext cx="2663812" cy="307800"/>
          </a:xfrm>
          <a:prstGeom prst="rect">
            <a:avLst/>
          </a:prstGeom>
          <a:noFill/>
          <a:ln>
            <a:noFill/>
          </a:ln>
        </p:spPr>
        <p:txBody>
          <a:bodyPr spcFirstLastPara="1" wrap="square" lIns="114300" tIns="91425" rIns="91425" bIns="91425" anchor="t" anchorCtr="0">
            <a:spAutoFit/>
          </a:bodyPr>
          <a:lstStyle/>
          <a:p>
            <a:pPr>
              <a:buClr>
                <a:srgbClr val="000000"/>
              </a:buClr>
              <a:buSzPts val="1100"/>
            </a:pPr>
            <a:r>
              <a:rPr lang="en" sz="800" kern="0" dirty="0">
                <a:solidFill>
                  <a:srgbClr val="DDDAE8"/>
                </a:solidFill>
                <a:latin typeface="Nunito Sans Light"/>
                <a:ea typeface="Nunito Sans Light"/>
                <a:cs typeface="Nunito Sans Light"/>
                <a:sym typeface="Nunito Sans Light"/>
              </a:rPr>
              <a:t>Councilwoman Amanda Sawyer  </a:t>
            </a:r>
            <a:r>
              <a:rPr lang="en" sz="800" kern="0" dirty="0">
                <a:solidFill>
                  <a:srgbClr val="C5B4E3"/>
                </a:solidFill>
                <a:latin typeface="Bebas Neue"/>
                <a:ea typeface="Bebas Neue"/>
                <a:cs typeface="Bebas Neue"/>
                <a:sym typeface="Bebas Neue"/>
              </a:rPr>
              <a:t>★</a:t>
            </a:r>
            <a:r>
              <a:rPr lang="en" sz="800" kern="0" dirty="0">
                <a:solidFill>
                  <a:srgbClr val="DDDAE8"/>
                </a:solidFill>
                <a:latin typeface="Nunito Sans Light"/>
                <a:ea typeface="Nunito Sans Light"/>
                <a:cs typeface="Nunito Sans Light"/>
                <a:sym typeface="Nunito Sans Light"/>
              </a:rPr>
              <a:t>  Denver District 5 </a:t>
            </a:r>
            <a:endParaRPr sz="800" kern="0" dirty="0">
              <a:solidFill>
                <a:srgbClr val="DDDAE8"/>
              </a:solidFill>
              <a:latin typeface="Nunito Sans Light"/>
              <a:ea typeface="Nunito Sans Light"/>
              <a:cs typeface="Nunito Sans Light"/>
              <a:sym typeface="Nunito Sans Light"/>
            </a:endParaRPr>
          </a:p>
        </p:txBody>
      </p:sp>
      <p:sp>
        <p:nvSpPr>
          <p:cNvPr id="5" name="TextBox 4">
            <a:extLst>
              <a:ext uri="{FF2B5EF4-FFF2-40B4-BE49-F238E27FC236}">
                <a16:creationId xmlns:a16="http://schemas.microsoft.com/office/drawing/2014/main" id="{735944E2-24A1-4B4F-824C-D0729A78B7C2}"/>
              </a:ext>
            </a:extLst>
          </p:cNvPr>
          <p:cNvSpPr txBox="1"/>
          <p:nvPr/>
        </p:nvSpPr>
        <p:spPr>
          <a:xfrm>
            <a:off x="6612982" y="5030813"/>
            <a:ext cx="1398402" cy="276999"/>
          </a:xfrm>
          <a:prstGeom prst="rect">
            <a:avLst/>
          </a:prstGeom>
          <a:noFill/>
        </p:spPr>
        <p:txBody>
          <a:bodyPr wrap="square" rtlCol="0">
            <a:spAutoFit/>
          </a:bodyPr>
          <a:lstStyle/>
          <a:p>
            <a:pPr>
              <a:buClr>
                <a:srgbClr val="000000"/>
              </a:buClr>
            </a:pPr>
            <a:r>
              <a:rPr lang="en-US" sz="1200" kern="0" dirty="0">
                <a:solidFill>
                  <a:srgbClr val="000000"/>
                </a:solidFill>
                <a:latin typeface="Nunito Sans Light" pitchFamily="2" charset="0"/>
                <a:cs typeface="Arial"/>
                <a:sym typeface="Arial"/>
              </a:rPr>
              <a:t>denvercouncil5</a:t>
            </a:r>
          </a:p>
        </p:txBody>
      </p:sp>
      <p:pic>
        <p:nvPicPr>
          <p:cNvPr id="15" name="Picture 14" descr="A close up of a logo&#10;&#10;Description automatically generated">
            <a:extLst>
              <a:ext uri="{FF2B5EF4-FFF2-40B4-BE49-F238E27FC236}">
                <a16:creationId xmlns:a16="http://schemas.microsoft.com/office/drawing/2014/main" id="{0516C8AA-DCD1-4E40-8020-5CFF86D65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673" y="5033817"/>
            <a:ext cx="340408" cy="276999"/>
          </a:xfrm>
          <a:prstGeom prst="rect">
            <a:avLst/>
          </a:prstGeom>
        </p:spPr>
      </p:pic>
      <p:sp>
        <p:nvSpPr>
          <p:cNvPr id="6" name="TextBox 5">
            <a:extLst>
              <a:ext uri="{FF2B5EF4-FFF2-40B4-BE49-F238E27FC236}">
                <a16:creationId xmlns:a16="http://schemas.microsoft.com/office/drawing/2014/main" id="{4030FB8B-9CD7-4071-8139-9C7C932301A5}"/>
              </a:ext>
            </a:extLst>
          </p:cNvPr>
          <p:cNvSpPr txBox="1"/>
          <p:nvPr/>
        </p:nvSpPr>
        <p:spPr>
          <a:xfrm>
            <a:off x="3905082" y="5033817"/>
            <a:ext cx="1228725" cy="276999"/>
          </a:xfrm>
          <a:prstGeom prst="rect">
            <a:avLst/>
          </a:prstGeom>
          <a:noFill/>
        </p:spPr>
        <p:txBody>
          <a:bodyPr wrap="square" rtlCol="0">
            <a:spAutoFit/>
          </a:bodyPr>
          <a:lstStyle/>
          <a:p>
            <a:pPr>
              <a:buClr>
                <a:srgbClr val="000000"/>
              </a:buClr>
            </a:pPr>
            <a:r>
              <a:rPr lang="en-US" sz="1200" kern="0" dirty="0">
                <a:solidFill>
                  <a:srgbClr val="000000"/>
                </a:solidFill>
                <a:latin typeface="Nunito Sans Light" pitchFamily="2" charset="0"/>
                <a:cs typeface="Arial"/>
                <a:sym typeface="Arial"/>
              </a:rPr>
              <a:t>denvercouncil5</a:t>
            </a:r>
          </a:p>
        </p:txBody>
      </p:sp>
      <p:pic>
        <p:nvPicPr>
          <p:cNvPr id="17" name="Picture 16" descr="A picture containing drawing&#10;&#10;Description automatically generated">
            <a:extLst>
              <a:ext uri="{FF2B5EF4-FFF2-40B4-BE49-F238E27FC236}">
                <a16:creationId xmlns:a16="http://schemas.microsoft.com/office/drawing/2014/main" id="{1FE24CD5-EFC4-4455-B122-F37FC7567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044" y="5007620"/>
            <a:ext cx="390391" cy="329392"/>
          </a:xfrm>
          <a:prstGeom prst="rect">
            <a:avLst/>
          </a:prstGeom>
        </p:spPr>
      </p:pic>
      <p:sp>
        <p:nvSpPr>
          <p:cNvPr id="7" name="TextBox 6">
            <a:extLst>
              <a:ext uri="{FF2B5EF4-FFF2-40B4-BE49-F238E27FC236}">
                <a16:creationId xmlns:a16="http://schemas.microsoft.com/office/drawing/2014/main" id="{51B36336-A18B-4F99-AC62-7DE837AB7D83}"/>
              </a:ext>
            </a:extLst>
          </p:cNvPr>
          <p:cNvSpPr txBox="1"/>
          <p:nvPr/>
        </p:nvSpPr>
        <p:spPr>
          <a:xfrm>
            <a:off x="1096246" y="5036838"/>
            <a:ext cx="1300163" cy="276999"/>
          </a:xfrm>
          <a:prstGeom prst="rect">
            <a:avLst/>
          </a:prstGeom>
          <a:noFill/>
        </p:spPr>
        <p:txBody>
          <a:bodyPr wrap="square" rtlCol="0">
            <a:spAutoFit/>
          </a:bodyPr>
          <a:lstStyle/>
          <a:p>
            <a:pPr>
              <a:buClr>
                <a:srgbClr val="000000"/>
              </a:buClr>
            </a:pPr>
            <a:r>
              <a:rPr lang="en-US" sz="1200" kern="0" dirty="0">
                <a:solidFill>
                  <a:srgbClr val="000000"/>
                </a:solidFill>
                <a:latin typeface="Nunito Sans Light" pitchFamily="2" charset="0"/>
                <a:cs typeface="Arial"/>
                <a:sym typeface="Arial"/>
              </a:rPr>
              <a:t>denvercouncil5</a:t>
            </a:r>
          </a:p>
        </p:txBody>
      </p:sp>
      <p:pic>
        <p:nvPicPr>
          <p:cNvPr id="19" name="Picture 18" descr="Qr code&#10;&#10;Description automatically generated">
            <a:extLst>
              <a:ext uri="{FF2B5EF4-FFF2-40B4-BE49-F238E27FC236}">
                <a16:creationId xmlns:a16="http://schemas.microsoft.com/office/drawing/2014/main" id="{4CE3C194-717D-4857-9B19-B500DB6E89AF}"/>
              </a:ext>
            </a:extLst>
          </p:cNvPr>
          <p:cNvPicPr>
            <a:picLocks noChangeAspect="1"/>
          </p:cNvPicPr>
          <p:nvPr/>
        </p:nvPicPr>
        <p:blipFill>
          <a:blip r:embed="rId6">
            <a:extLst>
              <a:ext uri="{BEBA8EAE-BF5A-486C-A8C5-ECC9F3942E4B}">
                <a14:imgProps xmlns:a14="http://schemas.microsoft.com/office/drawing/2010/main">
                  <a14:imgLayer r:embed="rId7">
                    <a14:imgEffect>
                      <a14:saturation sat="397000"/>
                    </a14:imgEffect>
                  </a14:imgLayer>
                </a14:imgProps>
              </a:ext>
              <a:ext uri="{28A0092B-C50C-407E-A947-70E740481C1C}">
                <a14:useLocalDpi xmlns:a14="http://schemas.microsoft.com/office/drawing/2010/main" val="0"/>
              </a:ext>
            </a:extLst>
          </a:blip>
          <a:stretch>
            <a:fillRect/>
          </a:stretch>
        </p:blipFill>
        <p:spPr>
          <a:xfrm>
            <a:off x="5331709" y="2855939"/>
            <a:ext cx="2029211" cy="2029211"/>
          </a:xfrm>
          <a:prstGeom prst="rect">
            <a:avLst/>
          </a:prstGeom>
        </p:spPr>
      </p:pic>
      <p:sp>
        <p:nvSpPr>
          <p:cNvPr id="8" name="TextBox 7">
            <a:extLst>
              <a:ext uri="{FF2B5EF4-FFF2-40B4-BE49-F238E27FC236}">
                <a16:creationId xmlns:a16="http://schemas.microsoft.com/office/drawing/2014/main" id="{F950D22A-C0B7-40E0-BB17-1CDAC45753CB}"/>
              </a:ext>
            </a:extLst>
          </p:cNvPr>
          <p:cNvSpPr txBox="1"/>
          <p:nvPr/>
        </p:nvSpPr>
        <p:spPr>
          <a:xfrm>
            <a:off x="4862204" y="2345090"/>
            <a:ext cx="3219225" cy="523220"/>
          </a:xfrm>
          <a:prstGeom prst="rect">
            <a:avLst/>
          </a:prstGeom>
          <a:noFill/>
        </p:spPr>
        <p:txBody>
          <a:bodyPr wrap="square" rtlCol="0">
            <a:spAutoFit/>
          </a:bodyPr>
          <a:lstStyle/>
          <a:p>
            <a:pPr algn="ctr">
              <a:buClr>
                <a:srgbClr val="000000"/>
              </a:buClr>
            </a:pPr>
            <a:r>
              <a:rPr lang="en-US" sz="1400" b="1" kern="0" dirty="0">
                <a:solidFill>
                  <a:srgbClr val="000000"/>
                </a:solidFill>
                <a:latin typeface="Nunito Sans SemiBold" pitchFamily="2" charset="77"/>
                <a:cs typeface="Arial"/>
                <a:sym typeface="Arial"/>
              </a:rPr>
              <a:t>Visit our website at </a:t>
            </a:r>
            <a:r>
              <a:rPr lang="en-US" sz="1400" b="1" kern="0" dirty="0">
                <a:solidFill>
                  <a:srgbClr val="351F65"/>
                </a:solidFill>
                <a:latin typeface="Nunito Sans SemiBold" pitchFamily="2" charset="77"/>
                <a:cs typeface="Arial"/>
                <a:sym typeface="Arial"/>
                <a:hlinkClick r:id="rId8"/>
              </a:rPr>
              <a:t>bit.ly/D5Website</a:t>
            </a:r>
            <a:r>
              <a:rPr lang="en-US" sz="1400" b="1" kern="0" dirty="0">
                <a:solidFill>
                  <a:srgbClr val="351F65"/>
                </a:solidFill>
                <a:latin typeface="Nunito Sans SemiBold" pitchFamily="2" charset="77"/>
                <a:cs typeface="Arial"/>
                <a:sym typeface="Arial"/>
              </a:rPr>
              <a:t> </a:t>
            </a:r>
            <a:r>
              <a:rPr lang="en-US" sz="1400" b="1" kern="0" dirty="0">
                <a:solidFill>
                  <a:srgbClr val="000000"/>
                </a:solidFill>
                <a:latin typeface="Nunito Sans SemiBold" pitchFamily="2" charset="77"/>
                <a:cs typeface="Arial"/>
                <a:sym typeface="Arial"/>
              </a:rPr>
              <a:t>or scan the QR code below:</a:t>
            </a:r>
          </a:p>
        </p:txBody>
      </p:sp>
      <p:sp>
        <p:nvSpPr>
          <p:cNvPr id="10" name="TextBox 9">
            <a:extLst>
              <a:ext uri="{FF2B5EF4-FFF2-40B4-BE49-F238E27FC236}">
                <a16:creationId xmlns:a16="http://schemas.microsoft.com/office/drawing/2014/main" id="{CDFC03D0-7828-4E95-983C-97CA44569889}"/>
              </a:ext>
            </a:extLst>
          </p:cNvPr>
          <p:cNvSpPr txBox="1"/>
          <p:nvPr/>
        </p:nvSpPr>
        <p:spPr>
          <a:xfrm>
            <a:off x="743043" y="2476941"/>
            <a:ext cx="3689534" cy="1384995"/>
          </a:xfrm>
          <a:prstGeom prst="rect">
            <a:avLst/>
          </a:prstGeom>
          <a:noFill/>
        </p:spPr>
        <p:txBody>
          <a:bodyPr wrap="square" rtlCol="0">
            <a:spAutoFit/>
          </a:bodyPr>
          <a:lstStyle/>
          <a:p>
            <a:pPr>
              <a:buClr>
                <a:srgbClr val="000000"/>
              </a:buClr>
            </a:pPr>
            <a:r>
              <a:rPr lang="en-US" sz="1400" b="1" kern="0" dirty="0">
                <a:solidFill>
                  <a:srgbClr val="000000"/>
                </a:solidFill>
                <a:latin typeface="Nunito Sans Light" pitchFamily="2" charset="0"/>
                <a:cs typeface="Arial"/>
                <a:sym typeface="Arial"/>
                <a:hlinkClick r:id="rId9"/>
              </a:rPr>
              <a:t>Office E-mail:</a:t>
            </a:r>
            <a:r>
              <a:rPr lang="en-US" sz="1400" b="1" kern="0" dirty="0">
                <a:solidFill>
                  <a:srgbClr val="000000"/>
                </a:solidFill>
                <a:latin typeface="Nunito Sans Light" pitchFamily="2" charset="0"/>
                <a:cs typeface="Arial"/>
                <a:sym typeface="Arial"/>
              </a:rPr>
              <a:t>		</a:t>
            </a:r>
            <a:endParaRPr lang="en-US" sz="1400" b="1" kern="0" dirty="0">
              <a:solidFill>
                <a:srgbClr val="351F65"/>
              </a:solidFill>
              <a:latin typeface="Nunito Sans Light" pitchFamily="2" charset="0"/>
              <a:cs typeface="Arial"/>
              <a:sym typeface="Arial"/>
              <a:hlinkClick r:id="rId9">
                <a:extLst>
                  <a:ext uri="{A12FA001-AC4F-418D-AE19-62706E023703}">
                    <ahyp:hlinkClr xmlns:ahyp="http://schemas.microsoft.com/office/drawing/2018/hyperlinkcolor" val="tx"/>
                  </a:ext>
                </a:extLst>
              </a:hlinkClick>
            </a:endParaRPr>
          </a:p>
          <a:p>
            <a:pPr>
              <a:buClr>
                <a:srgbClr val="000000"/>
              </a:buClr>
            </a:pPr>
            <a:r>
              <a:rPr lang="en-US" sz="1400" kern="0" dirty="0">
                <a:solidFill>
                  <a:srgbClr val="DDDAE8">
                    <a:lumMod val="10000"/>
                  </a:srgbClr>
                </a:solidFill>
                <a:latin typeface="Nunito Sans Light" pitchFamily="2" charset="0"/>
                <a:cs typeface="Arial"/>
                <a:sym typeface="Arial"/>
                <a:hlinkClick r:id="rId9">
                  <a:extLst>
                    <a:ext uri="{A12FA001-AC4F-418D-AE19-62706E023703}">
                      <ahyp:hlinkClr xmlns:ahyp="http://schemas.microsoft.com/office/drawing/2018/hyperlinkcolor" val="tx"/>
                    </a:ext>
                  </a:extLst>
                </a:hlinkClick>
              </a:rPr>
              <a:t>DenverCouncil5@denvergov.org</a:t>
            </a:r>
            <a:r>
              <a:rPr lang="en-US" sz="1400" kern="0" dirty="0">
                <a:solidFill>
                  <a:srgbClr val="000000"/>
                </a:solidFill>
                <a:latin typeface="Nunito Sans Light" pitchFamily="2" charset="0"/>
                <a:cs typeface="Arial"/>
                <a:sym typeface="Arial"/>
              </a:rPr>
              <a:t>			</a:t>
            </a:r>
          </a:p>
          <a:p>
            <a:pPr>
              <a:buClr>
                <a:srgbClr val="000000"/>
              </a:buClr>
            </a:pPr>
            <a:endParaRPr lang="en-US" sz="1400" u="sng" kern="0" dirty="0">
              <a:solidFill>
                <a:srgbClr val="000000"/>
              </a:solidFill>
              <a:latin typeface="Nunito Sans Light" pitchFamily="2" charset="0"/>
              <a:cs typeface="Arial"/>
              <a:sym typeface="Arial"/>
            </a:endParaRPr>
          </a:p>
          <a:p>
            <a:pPr>
              <a:buClr>
                <a:srgbClr val="000000"/>
              </a:buClr>
            </a:pPr>
            <a:r>
              <a:rPr lang="en-US" sz="1400" b="1" kern="0" dirty="0">
                <a:solidFill>
                  <a:srgbClr val="000000"/>
                </a:solidFill>
                <a:latin typeface="Nunito Sans Light" pitchFamily="2" charset="0"/>
                <a:cs typeface="Arial"/>
                <a:sym typeface="Arial"/>
                <a:hlinkClick r:id="rId9"/>
              </a:rPr>
              <a:t>Office Phone Number: </a:t>
            </a:r>
            <a:endParaRPr lang="en-US" sz="1400" b="1" kern="0" dirty="0">
              <a:solidFill>
                <a:srgbClr val="000000"/>
              </a:solidFill>
              <a:latin typeface="Nunito Sans Light" pitchFamily="2" charset="0"/>
              <a:cs typeface="Arial"/>
              <a:sym typeface="Arial"/>
            </a:endParaRPr>
          </a:p>
          <a:p>
            <a:pPr>
              <a:buClr>
                <a:srgbClr val="000000"/>
              </a:buClr>
            </a:pPr>
            <a:r>
              <a:rPr lang="en-US" sz="1400" kern="0" dirty="0">
                <a:solidFill>
                  <a:srgbClr val="000000"/>
                </a:solidFill>
                <a:latin typeface="Nunito Sans Light" pitchFamily="2" charset="0"/>
                <a:cs typeface="Arial"/>
                <a:sym typeface="Arial"/>
              </a:rPr>
              <a:t>720.337.5555</a:t>
            </a:r>
            <a:endParaRPr lang="en-US" sz="1400" b="1" kern="0" dirty="0">
              <a:solidFill>
                <a:srgbClr val="000000"/>
              </a:solidFill>
              <a:latin typeface="Nunito Sans Light" pitchFamily="2" charset="0"/>
              <a:cs typeface="Arial"/>
              <a:sym typeface="Arial"/>
              <a:hlinkClick r:id="rId9"/>
            </a:endParaRPr>
          </a:p>
        </p:txBody>
      </p:sp>
    </p:spTree>
    <p:extLst>
      <p:ext uri="{BB962C8B-B14F-4D97-AF65-F5344CB8AC3E}">
        <p14:creationId xmlns:p14="http://schemas.microsoft.com/office/powerpoint/2010/main" val="3269660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CD65EA-E710-6AFC-2E78-89F2F0AAAE9C}"/>
              </a:ext>
            </a:extLst>
          </p:cNvPr>
          <p:cNvSpPr>
            <a:spLocks noGrp="1"/>
          </p:cNvSpPr>
          <p:nvPr>
            <p:ph idx="1"/>
          </p:nvPr>
        </p:nvSpPr>
        <p:spPr/>
        <p:txBody>
          <a:bodyPr>
            <a:normAutofit fontScale="92500" lnSpcReduction="20000"/>
          </a:bodyPr>
          <a:lstStyle/>
          <a:p>
            <a:r>
              <a:rPr lang="en-US" dirty="0"/>
              <a:t>Only paid members may run for a board seat</a:t>
            </a:r>
          </a:p>
          <a:p>
            <a:pPr lvl="1"/>
            <a:r>
              <a:rPr lang="en-US" dirty="0"/>
              <a:t>WDCA staggers elections to keep continuity</a:t>
            </a:r>
          </a:p>
          <a:p>
            <a:pPr lvl="1"/>
            <a:r>
              <a:rPr lang="en-US" dirty="0"/>
              <a:t>Board selects officers based on time, interests within the mix</a:t>
            </a:r>
          </a:p>
          <a:p>
            <a:r>
              <a:rPr lang="en-US" dirty="0"/>
              <a:t>One ballot per paid household membership given at sign in desk</a:t>
            </a:r>
          </a:p>
          <a:p>
            <a:pPr lvl="1"/>
            <a:r>
              <a:rPr lang="en-US" dirty="0"/>
              <a:t>Voting for three (3) open seats</a:t>
            </a:r>
          </a:p>
          <a:p>
            <a:pPr lvl="1"/>
            <a:r>
              <a:rPr lang="en-US" dirty="0"/>
              <a:t>Place ballots in the box marked “Vote” after candidate presentations</a:t>
            </a:r>
          </a:p>
          <a:p>
            <a:r>
              <a:rPr lang="en-US" dirty="0"/>
              <a:t>Ballots counted tonight by impartial residents</a:t>
            </a:r>
          </a:p>
          <a:p>
            <a:pPr marL="109728" indent="0" algn="ctr">
              <a:buNone/>
            </a:pPr>
            <a:endParaRPr lang="en-US" b="1" dirty="0">
              <a:solidFill>
                <a:schemeClr val="bg2">
                  <a:lumMod val="25000"/>
                </a:schemeClr>
              </a:solidFill>
            </a:endParaRPr>
          </a:p>
          <a:p>
            <a:pPr marL="109728" indent="0" algn="ctr">
              <a:buNone/>
            </a:pPr>
            <a:r>
              <a:rPr lang="en-US" b="1" i="1" dirty="0">
                <a:solidFill>
                  <a:schemeClr val="bg2">
                    <a:lumMod val="25000"/>
                  </a:schemeClr>
                </a:solidFill>
              </a:rPr>
              <a:t>Visit our information tables &amp; committee sign up sheets while waiting for the outcome!</a:t>
            </a:r>
          </a:p>
        </p:txBody>
      </p:sp>
      <p:sp>
        <p:nvSpPr>
          <p:cNvPr id="4" name="Title 3">
            <a:extLst>
              <a:ext uri="{FF2B5EF4-FFF2-40B4-BE49-F238E27FC236}">
                <a16:creationId xmlns:a16="http://schemas.microsoft.com/office/drawing/2014/main" id="{A5DAC9EF-149F-A8D1-8C6F-E2D72D623EF9}"/>
              </a:ext>
            </a:extLst>
          </p:cNvPr>
          <p:cNvSpPr>
            <a:spLocks noGrp="1"/>
          </p:cNvSpPr>
          <p:nvPr>
            <p:ph type="title"/>
          </p:nvPr>
        </p:nvSpPr>
        <p:spPr>
          <a:xfrm>
            <a:off x="457200" y="274638"/>
            <a:ext cx="8229600" cy="1020762"/>
          </a:xfrm>
        </p:spPr>
        <p:txBody>
          <a:bodyPr>
            <a:normAutofit fontScale="90000"/>
          </a:bodyPr>
          <a:lstStyle/>
          <a:p>
            <a:br>
              <a:rPr lang="en-US" dirty="0"/>
            </a:br>
            <a:r>
              <a:rPr lang="en-US" dirty="0">
                <a:solidFill>
                  <a:schemeClr val="accent1">
                    <a:lumMod val="75000"/>
                  </a:schemeClr>
                </a:solidFill>
              </a:rPr>
              <a:t>Election: Candidate Introductions</a:t>
            </a:r>
            <a:br>
              <a:rPr lang="en-US" dirty="0"/>
            </a:br>
            <a:endParaRPr lang="en-US" dirty="0"/>
          </a:p>
        </p:txBody>
      </p:sp>
    </p:spTree>
    <p:extLst>
      <p:ext uri="{BB962C8B-B14F-4D97-AF65-F5344CB8AC3E}">
        <p14:creationId xmlns:p14="http://schemas.microsoft.com/office/powerpoint/2010/main" val="4278956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FB5F9-72DB-B285-F1AB-F77D06AF7268}"/>
              </a:ext>
            </a:extLst>
          </p:cNvPr>
          <p:cNvSpPr>
            <a:spLocks noGrp="1"/>
          </p:cNvSpPr>
          <p:nvPr>
            <p:ph type="ctrTitle"/>
          </p:nvPr>
        </p:nvSpPr>
        <p:spPr>
          <a:xfrm>
            <a:off x="609600" y="762000"/>
            <a:ext cx="7772400" cy="1829761"/>
          </a:xfrm>
        </p:spPr>
        <p:txBody>
          <a:bodyPr>
            <a:normAutofit/>
          </a:bodyPr>
          <a:lstStyle/>
          <a:p>
            <a:pPr algn="ctr"/>
            <a:r>
              <a:rPr lang="en-US" u="sng" dirty="0">
                <a:solidFill>
                  <a:schemeClr val="accent1">
                    <a:lumMod val="75000"/>
                  </a:schemeClr>
                </a:solidFill>
              </a:rPr>
              <a:t>Thank you for attending!</a:t>
            </a:r>
            <a:br>
              <a:rPr lang="en-US" dirty="0">
                <a:solidFill>
                  <a:schemeClr val="accent1">
                    <a:lumMod val="75000"/>
                  </a:schemeClr>
                </a:solidFill>
              </a:rPr>
            </a:br>
            <a:endParaRPr lang="en-US" dirty="0">
              <a:solidFill>
                <a:schemeClr val="accent1">
                  <a:lumMod val="75000"/>
                </a:schemeClr>
              </a:solidFill>
            </a:endParaRPr>
          </a:p>
        </p:txBody>
      </p:sp>
      <p:sp>
        <p:nvSpPr>
          <p:cNvPr id="6" name="Subtitle 5">
            <a:extLst>
              <a:ext uri="{FF2B5EF4-FFF2-40B4-BE49-F238E27FC236}">
                <a16:creationId xmlns:a16="http://schemas.microsoft.com/office/drawing/2014/main" id="{0F3FD67D-81E5-FB35-D574-AD85FFCCDA2E}"/>
              </a:ext>
            </a:extLst>
          </p:cNvPr>
          <p:cNvSpPr>
            <a:spLocks noGrp="1"/>
          </p:cNvSpPr>
          <p:nvPr>
            <p:ph type="subTitle" idx="1"/>
          </p:nvPr>
        </p:nvSpPr>
        <p:spPr>
          <a:xfrm>
            <a:off x="685800" y="2700296"/>
            <a:ext cx="7772400" cy="1829760"/>
          </a:xfrm>
        </p:spPr>
        <p:txBody>
          <a:bodyPr>
            <a:normAutofit fontScale="62500" lnSpcReduction="20000"/>
          </a:bodyPr>
          <a:lstStyle/>
          <a:p>
            <a:pPr algn="ctr"/>
            <a:r>
              <a:rPr lang="en-US" sz="5400" b="1" dirty="0"/>
              <a:t>How to reach us</a:t>
            </a:r>
          </a:p>
          <a:p>
            <a:pPr algn="ctr"/>
            <a:r>
              <a:rPr lang="en-US" sz="5400" dirty="0"/>
              <a:t> </a:t>
            </a:r>
          </a:p>
          <a:p>
            <a:pPr algn="ctr"/>
            <a:r>
              <a:rPr lang="en-US" sz="4600" dirty="0">
                <a:solidFill>
                  <a:schemeClr val="accent1">
                    <a:lumMod val="50000"/>
                  </a:schemeClr>
                </a:solidFill>
              </a:rPr>
              <a:t>Website: www.winstondowns.org</a:t>
            </a:r>
            <a:br>
              <a:rPr lang="en-US" sz="4600" dirty="0"/>
            </a:br>
            <a:r>
              <a:rPr lang="en-US" sz="4600" dirty="0"/>
              <a:t>Email:  info@winstondown.org</a:t>
            </a:r>
          </a:p>
        </p:txBody>
      </p:sp>
    </p:spTree>
    <p:extLst>
      <p:ext uri="{BB962C8B-B14F-4D97-AF65-F5344CB8AC3E}">
        <p14:creationId xmlns:p14="http://schemas.microsoft.com/office/powerpoint/2010/main" val="400878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4DF87-A7ED-FF37-B890-B00B1386C9C0}"/>
              </a:ext>
            </a:extLst>
          </p:cNvPr>
          <p:cNvSpPr>
            <a:spLocks noGrp="1"/>
          </p:cNvSpPr>
          <p:nvPr>
            <p:ph idx="1"/>
          </p:nvPr>
        </p:nvSpPr>
        <p:spPr/>
        <p:txBody>
          <a:bodyPr/>
          <a:lstStyle/>
          <a:p>
            <a:r>
              <a:rPr lang="en-US" sz="2400" dirty="0">
                <a:solidFill>
                  <a:srgbClr val="0F0F0F"/>
                </a:solidFill>
                <a:highlight>
                  <a:srgbClr val="FFFFFF"/>
                </a:highlight>
                <a:latin typeface="Arial" panose="020B0604020202020204" pitchFamily="34" charset="0"/>
              </a:rPr>
              <a:t>To empower &amp; encourage residents to work together to achieve common neighborhood goals</a:t>
            </a:r>
          </a:p>
          <a:p>
            <a:endParaRPr lang="en-US" sz="1400" dirty="0">
              <a:solidFill>
                <a:srgbClr val="0F0F0F"/>
              </a:solidFill>
              <a:highlight>
                <a:srgbClr val="FFFFFF"/>
              </a:highlight>
              <a:latin typeface="Arial" panose="020B0604020202020204" pitchFamily="34" charset="0"/>
            </a:endParaRPr>
          </a:p>
          <a:p>
            <a:r>
              <a:rPr lang="en-US" sz="2400" b="0" i="0" dirty="0">
                <a:solidFill>
                  <a:srgbClr val="0F0F0F"/>
                </a:solidFill>
                <a:effectLst/>
                <a:highlight>
                  <a:srgbClr val="FFFFFF"/>
                </a:highlight>
                <a:latin typeface="Arial" panose="020B0604020202020204" pitchFamily="34" charset="0"/>
              </a:rPr>
              <a:t>To promote and foster a sense o</a:t>
            </a:r>
            <a:r>
              <a:rPr lang="en-US" sz="2400" dirty="0">
                <a:solidFill>
                  <a:srgbClr val="0F0F0F"/>
                </a:solidFill>
                <a:highlight>
                  <a:srgbClr val="FFFFFF"/>
                </a:highlight>
                <a:latin typeface="Arial" panose="020B0604020202020204" pitchFamily="34" charset="0"/>
              </a:rPr>
              <a:t>f unity and caring among people in the neighborhood</a:t>
            </a:r>
          </a:p>
          <a:p>
            <a:endParaRPr lang="en-US" sz="1400" dirty="0">
              <a:solidFill>
                <a:srgbClr val="0F0F0F"/>
              </a:solidFill>
              <a:highlight>
                <a:srgbClr val="FFFFFF"/>
              </a:highlight>
              <a:latin typeface="Arial" panose="020B0604020202020204" pitchFamily="34" charset="0"/>
            </a:endParaRPr>
          </a:p>
          <a:p>
            <a:r>
              <a:rPr lang="en-US" sz="2400" b="0" i="0" dirty="0">
                <a:solidFill>
                  <a:srgbClr val="0F0F0F"/>
                </a:solidFill>
                <a:effectLst/>
                <a:highlight>
                  <a:srgbClr val="FFFFFF"/>
                </a:highlight>
                <a:latin typeface="Arial" panose="020B0604020202020204" pitchFamily="34" charset="0"/>
              </a:rPr>
              <a:t>To ensure Winston Downs has a voice and representation on city issues</a:t>
            </a:r>
          </a:p>
          <a:p>
            <a:endParaRPr lang="en-US" dirty="0"/>
          </a:p>
        </p:txBody>
      </p:sp>
      <p:sp>
        <p:nvSpPr>
          <p:cNvPr id="4" name="Title 3">
            <a:extLst>
              <a:ext uri="{FF2B5EF4-FFF2-40B4-BE49-F238E27FC236}">
                <a16:creationId xmlns:a16="http://schemas.microsoft.com/office/drawing/2014/main" id="{87A84CE9-9640-0883-926F-45F4F643E7E6}"/>
              </a:ext>
            </a:extLst>
          </p:cNvPr>
          <p:cNvSpPr>
            <a:spLocks noGrp="1"/>
          </p:cNvSpPr>
          <p:nvPr>
            <p:ph type="title"/>
          </p:nvPr>
        </p:nvSpPr>
        <p:spPr/>
        <p:txBody>
          <a:bodyPr/>
          <a:lstStyle/>
          <a:p>
            <a:r>
              <a:rPr lang="en-US" dirty="0">
                <a:solidFill>
                  <a:schemeClr val="accent1">
                    <a:lumMod val="75000"/>
                  </a:schemeClr>
                </a:solidFill>
              </a:rPr>
              <a:t>Our Purpose</a:t>
            </a:r>
          </a:p>
        </p:txBody>
      </p:sp>
    </p:spTree>
    <p:extLst>
      <p:ext uri="{BB962C8B-B14F-4D97-AF65-F5344CB8AC3E}">
        <p14:creationId xmlns:p14="http://schemas.microsoft.com/office/powerpoint/2010/main" val="83448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53497"/>
            <a:ext cx="8229600" cy="4525963"/>
          </a:xfrm>
        </p:spPr>
        <p:txBody>
          <a:bodyPr>
            <a:normAutofit/>
          </a:bodyPr>
          <a:lstStyle/>
          <a:p>
            <a:r>
              <a:rPr lang="en-US" dirty="0"/>
              <a:t>President - Jane Lorimer  </a:t>
            </a:r>
          </a:p>
          <a:p>
            <a:r>
              <a:rPr lang="en-US" dirty="0"/>
              <a:t>Vice President - Jeff Aldrich</a:t>
            </a:r>
          </a:p>
          <a:p>
            <a:r>
              <a:rPr lang="en-US" dirty="0"/>
              <a:t>Secretary/Past President -Tim Rooney</a:t>
            </a:r>
          </a:p>
          <a:p>
            <a:r>
              <a:rPr lang="en-US" dirty="0"/>
              <a:t>Treasurer - Joanna Milewski</a:t>
            </a:r>
          </a:p>
          <a:p>
            <a:r>
              <a:rPr lang="en-US" dirty="0"/>
              <a:t>Director - Susan Bernard-Gross</a:t>
            </a:r>
          </a:p>
          <a:p>
            <a:r>
              <a:rPr lang="en-US" dirty="0"/>
              <a:t>Director - </a:t>
            </a:r>
            <a:r>
              <a:rPr lang="en-US" dirty="0" err="1"/>
              <a:t>JoNell</a:t>
            </a:r>
            <a:r>
              <a:rPr lang="en-US" dirty="0"/>
              <a:t> Herndon</a:t>
            </a:r>
          </a:p>
          <a:p>
            <a:r>
              <a:rPr lang="en-US" dirty="0"/>
              <a:t>Director - Danielle Taro</a:t>
            </a:r>
          </a:p>
        </p:txBody>
      </p:sp>
      <p:sp>
        <p:nvSpPr>
          <p:cNvPr id="3" name="Title 2"/>
          <p:cNvSpPr>
            <a:spLocks noGrp="1"/>
          </p:cNvSpPr>
          <p:nvPr>
            <p:ph type="title"/>
          </p:nvPr>
        </p:nvSpPr>
        <p:spPr/>
        <p:txBody>
          <a:bodyPr/>
          <a:lstStyle/>
          <a:p>
            <a:r>
              <a:rPr lang="en-US" dirty="0">
                <a:solidFill>
                  <a:schemeClr val="accent1">
                    <a:lumMod val="75000"/>
                  </a:schemeClr>
                </a:solidFill>
              </a:rPr>
              <a:t>WDCA Board 2023-24</a:t>
            </a:r>
          </a:p>
        </p:txBody>
      </p:sp>
      <p:pic>
        <p:nvPicPr>
          <p:cNvPr id="7" name="Picture 6">
            <a:extLst>
              <a:ext uri="{FF2B5EF4-FFF2-40B4-BE49-F238E27FC236}">
                <a16:creationId xmlns:a16="http://schemas.microsoft.com/office/drawing/2014/main" id="{067F282A-0F74-FE78-7D50-2867E6977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0" y="4318653"/>
            <a:ext cx="2305050" cy="2171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8EA55-FD96-140E-E877-69753F149678}"/>
              </a:ext>
            </a:extLst>
          </p:cNvPr>
          <p:cNvSpPr>
            <a:spLocks noGrp="1"/>
          </p:cNvSpPr>
          <p:nvPr>
            <p:ph idx="1"/>
          </p:nvPr>
        </p:nvSpPr>
        <p:spPr>
          <a:xfrm>
            <a:off x="609600" y="1524000"/>
            <a:ext cx="8229600" cy="4525963"/>
          </a:xfrm>
        </p:spPr>
        <p:txBody>
          <a:bodyPr>
            <a:normAutofit/>
          </a:bodyPr>
          <a:lstStyle/>
          <a:p>
            <a:pPr>
              <a:lnSpc>
                <a:spcPct val="150000"/>
              </a:lnSpc>
              <a:buFont typeface="Wingdings" panose="05000000000000000000" pitchFamily="2" charset="2"/>
              <a:buChar char="§"/>
            </a:pPr>
            <a:r>
              <a:rPr lang="en-US" sz="2400" dirty="0"/>
              <a:t>Beautification/Clean Up -Tim Rooney, Linda Peters</a:t>
            </a:r>
          </a:p>
          <a:p>
            <a:pPr>
              <a:lnSpc>
                <a:spcPct val="150000"/>
              </a:lnSpc>
              <a:buFont typeface="Wingdings" panose="05000000000000000000" pitchFamily="2" charset="2"/>
              <a:buChar char="§"/>
            </a:pPr>
            <a:r>
              <a:rPr lang="en-US" sz="2400" dirty="0"/>
              <a:t>Membership Development - Susan Benard-Gross, Danielle Taro</a:t>
            </a:r>
          </a:p>
          <a:p>
            <a:pPr>
              <a:lnSpc>
                <a:spcPct val="150000"/>
              </a:lnSpc>
              <a:buFont typeface="Wingdings" panose="05000000000000000000" pitchFamily="2" charset="2"/>
              <a:buChar char="§"/>
            </a:pPr>
            <a:r>
              <a:rPr lang="en-US" sz="2400" dirty="0"/>
              <a:t>News Delivery Team - Jan Hoskins</a:t>
            </a:r>
          </a:p>
          <a:p>
            <a:pPr>
              <a:lnSpc>
                <a:spcPct val="150000"/>
              </a:lnSpc>
              <a:buFont typeface="Wingdings" panose="05000000000000000000" pitchFamily="2" charset="2"/>
              <a:buChar char="§"/>
            </a:pPr>
            <a:r>
              <a:rPr lang="en-US" sz="2400" dirty="0"/>
              <a:t>Poplar St Coalition - Marla </a:t>
            </a:r>
            <a:r>
              <a:rPr lang="en-US" sz="2400" dirty="0" err="1"/>
              <a:t>Titkin</a:t>
            </a:r>
            <a:r>
              <a:rPr lang="en-US" sz="2400" dirty="0"/>
              <a:t> </a:t>
            </a:r>
          </a:p>
          <a:p>
            <a:pPr>
              <a:lnSpc>
                <a:spcPct val="150000"/>
              </a:lnSpc>
              <a:buFont typeface="Wingdings" panose="05000000000000000000" pitchFamily="2" charset="2"/>
              <a:buChar char="§"/>
            </a:pPr>
            <a:r>
              <a:rPr lang="en-US" sz="2400" dirty="0"/>
              <a:t>Safety Committee - Mickey Greenberg </a:t>
            </a:r>
          </a:p>
          <a:p>
            <a:pPr>
              <a:lnSpc>
                <a:spcPct val="150000"/>
              </a:lnSpc>
              <a:buFont typeface="Wingdings" panose="05000000000000000000" pitchFamily="2" charset="2"/>
              <a:buChar char="§"/>
            </a:pPr>
            <a:r>
              <a:rPr lang="en-US" sz="2400" dirty="0"/>
              <a:t>Welcome Committee - Susan Bernard-Gross</a:t>
            </a:r>
          </a:p>
        </p:txBody>
      </p:sp>
      <p:sp>
        <p:nvSpPr>
          <p:cNvPr id="4" name="Title 3">
            <a:extLst>
              <a:ext uri="{FF2B5EF4-FFF2-40B4-BE49-F238E27FC236}">
                <a16:creationId xmlns:a16="http://schemas.microsoft.com/office/drawing/2014/main" id="{80D985C9-AD97-3490-28F9-28F9C02A8D7C}"/>
              </a:ext>
            </a:extLst>
          </p:cNvPr>
          <p:cNvSpPr>
            <a:spLocks noGrp="1"/>
          </p:cNvSpPr>
          <p:nvPr>
            <p:ph type="title"/>
          </p:nvPr>
        </p:nvSpPr>
        <p:spPr/>
        <p:txBody>
          <a:bodyPr/>
          <a:lstStyle/>
          <a:p>
            <a:r>
              <a:rPr lang="en-US" dirty="0">
                <a:solidFill>
                  <a:schemeClr val="accent1">
                    <a:lumMod val="75000"/>
                  </a:schemeClr>
                </a:solidFill>
              </a:rPr>
              <a:t>WDCA Chairs</a:t>
            </a:r>
          </a:p>
        </p:txBody>
      </p:sp>
    </p:spTree>
    <p:extLst>
      <p:ext uri="{BB962C8B-B14F-4D97-AF65-F5344CB8AC3E}">
        <p14:creationId xmlns:p14="http://schemas.microsoft.com/office/powerpoint/2010/main" val="136882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B7D7B4-2F60-BD25-F1A2-B6A3FF0C5B45}"/>
              </a:ext>
            </a:extLst>
          </p:cNvPr>
          <p:cNvSpPr>
            <a:spLocks noGrp="1"/>
          </p:cNvSpPr>
          <p:nvPr>
            <p:ph idx="1"/>
          </p:nvPr>
        </p:nvSpPr>
        <p:spPr>
          <a:xfrm>
            <a:off x="457200" y="1600200"/>
            <a:ext cx="8534400" cy="4525963"/>
          </a:xfrm>
        </p:spPr>
        <p:txBody>
          <a:bodyPr/>
          <a:lstStyle/>
          <a:p>
            <a:r>
              <a:rPr lang="en-US" sz="2600" dirty="0"/>
              <a:t>Near SE Area Plan Steering Committee - Harvey Cohen </a:t>
            </a:r>
          </a:p>
          <a:p>
            <a:r>
              <a:rPr lang="en-US" sz="2600" dirty="0"/>
              <a:t>Denver INC Delegates - Dave </a:t>
            </a:r>
            <a:r>
              <a:rPr lang="en-US" sz="2600" dirty="0" err="1"/>
              <a:t>Halterman</a:t>
            </a:r>
            <a:r>
              <a:rPr lang="en-US" sz="2600" dirty="0"/>
              <a:t>, </a:t>
            </a:r>
            <a:r>
              <a:rPr lang="en-US" sz="2600" dirty="0" err="1"/>
              <a:t>JoNell</a:t>
            </a:r>
            <a:r>
              <a:rPr lang="en-US" sz="2600" dirty="0"/>
              <a:t> Herndon </a:t>
            </a:r>
          </a:p>
          <a:p>
            <a:r>
              <a:rPr lang="en-US" sz="2600" dirty="0"/>
              <a:t>E. Exposition Traffic Study Panelists - Mickey Greenberg, Debbie Costin</a:t>
            </a:r>
          </a:p>
          <a:p>
            <a:r>
              <a:rPr lang="en-US" sz="2600" dirty="0"/>
              <a:t>KBY Synagogue Building Project Liaison - Dan Levin</a:t>
            </a:r>
          </a:p>
          <a:p>
            <a:pPr marL="109728" indent="0">
              <a:buNone/>
            </a:pPr>
            <a:endParaRPr lang="en-US" dirty="0"/>
          </a:p>
        </p:txBody>
      </p:sp>
      <p:sp>
        <p:nvSpPr>
          <p:cNvPr id="4" name="Title 3">
            <a:extLst>
              <a:ext uri="{FF2B5EF4-FFF2-40B4-BE49-F238E27FC236}">
                <a16:creationId xmlns:a16="http://schemas.microsoft.com/office/drawing/2014/main" id="{A2887718-4AB8-74FA-ED63-1FB4EF747134}"/>
              </a:ext>
            </a:extLst>
          </p:cNvPr>
          <p:cNvSpPr>
            <a:spLocks noGrp="1"/>
          </p:cNvSpPr>
          <p:nvPr>
            <p:ph type="title"/>
          </p:nvPr>
        </p:nvSpPr>
        <p:spPr/>
        <p:txBody>
          <a:bodyPr>
            <a:normAutofit/>
          </a:bodyPr>
          <a:lstStyle/>
          <a:p>
            <a:r>
              <a:rPr lang="en-US" sz="3400" dirty="0">
                <a:solidFill>
                  <a:schemeClr val="accent1">
                    <a:lumMod val="75000"/>
                  </a:schemeClr>
                </a:solidFill>
              </a:rPr>
              <a:t>WDCA Neighborhood Representatives</a:t>
            </a:r>
          </a:p>
        </p:txBody>
      </p:sp>
      <p:pic>
        <p:nvPicPr>
          <p:cNvPr id="7" name="Picture 6">
            <a:extLst>
              <a:ext uri="{FF2B5EF4-FFF2-40B4-BE49-F238E27FC236}">
                <a16:creationId xmlns:a16="http://schemas.microsoft.com/office/drawing/2014/main" id="{F6B26FB4-04AC-041A-39AD-CF28FEF85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0552">
            <a:off x="5943600" y="4802187"/>
            <a:ext cx="1952625" cy="1781175"/>
          </a:xfrm>
          <a:prstGeom prst="rect">
            <a:avLst/>
          </a:prstGeom>
          <a:blipFill>
            <a:blip r:embed="rId3"/>
            <a:tile tx="0" ty="0" sx="100000" sy="100000" flip="none" algn="tl"/>
          </a:blipFill>
        </p:spPr>
      </p:pic>
    </p:spTree>
    <p:extLst>
      <p:ext uri="{BB962C8B-B14F-4D97-AF65-F5344CB8AC3E}">
        <p14:creationId xmlns:p14="http://schemas.microsoft.com/office/powerpoint/2010/main" val="205212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550277-B104-BBAD-49F0-41738B1B6ABE}"/>
              </a:ext>
            </a:extLst>
          </p:cNvPr>
          <p:cNvSpPr>
            <a:spLocks noGrp="1"/>
          </p:cNvSpPr>
          <p:nvPr>
            <p:ph idx="1"/>
          </p:nvPr>
        </p:nvSpPr>
        <p:spPr>
          <a:noFill/>
          <a:ln>
            <a:noFill/>
          </a:ln>
        </p:spPr>
        <p:txBody>
          <a:bodyPr>
            <a:normAutofit/>
          </a:bodyPr>
          <a:lstStyle/>
          <a:p>
            <a:pPr marL="109728" indent="0">
              <a:buNone/>
            </a:pPr>
            <a:r>
              <a:rPr lang="en-US" sz="2800" b="1" dirty="0">
                <a:solidFill>
                  <a:schemeClr val="accent1">
                    <a:lumMod val="75000"/>
                  </a:schemeClr>
                </a:solidFill>
              </a:rPr>
              <a:t>Please visit our sign up sheets on back wall</a:t>
            </a:r>
          </a:p>
          <a:p>
            <a:pPr marL="109728" indent="0">
              <a:buNone/>
            </a:pPr>
            <a:r>
              <a:rPr lang="en-US" sz="2600" b="1" dirty="0">
                <a:solidFill>
                  <a:schemeClr val="accent1">
                    <a:lumMod val="75000"/>
                  </a:schemeClr>
                </a:solidFill>
              </a:rPr>
              <a:t>Committee participation is open to all residents</a:t>
            </a:r>
          </a:p>
          <a:p>
            <a:pPr marL="109728" indent="0">
              <a:buNone/>
            </a:pPr>
            <a:endParaRPr lang="en-US" sz="2800" b="1" dirty="0">
              <a:solidFill>
                <a:schemeClr val="accent1">
                  <a:lumMod val="75000"/>
                </a:schemeClr>
              </a:solidFill>
            </a:endParaRPr>
          </a:p>
          <a:p>
            <a:pPr marL="109728" indent="0">
              <a:buNone/>
            </a:pPr>
            <a:r>
              <a:rPr lang="en-US" sz="2800" b="1" dirty="0">
                <a:solidFill>
                  <a:schemeClr val="accent1">
                    <a:lumMod val="75000"/>
                  </a:schemeClr>
                </a:solidFill>
              </a:rPr>
              <a:t>Where we need help: </a:t>
            </a:r>
          </a:p>
          <a:p>
            <a:pPr lvl="1"/>
            <a:r>
              <a:rPr lang="en-US" dirty="0"/>
              <a:t>WordPress web posting</a:t>
            </a:r>
          </a:p>
          <a:p>
            <a:pPr lvl="1"/>
            <a:r>
              <a:rPr lang="en-US" dirty="0"/>
              <a:t>Block party help</a:t>
            </a:r>
          </a:p>
          <a:p>
            <a:pPr lvl="1"/>
            <a:r>
              <a:rPr lang="en-US" dirty="0"/>
              <a:t>News delivery people</a:t>
            </a:r>
          </a:p>
          <a:p>
            <a:pPr lvl="1"/>
            <a:r>
              <a:rPr lang="en-US" dirty="0"/>
              <a:t>Clean up volunteers</a:t>
            </a:r>
          </a:p>
          <a:p>
            <a:pPr lvl="1"/>
            <a:r>
              <a:rPr lang="en-US" dirty="0"/>
              <a:t>MailChimp </a:t>
            </a:r>
            <a:r>
              <a:rPr lang="en-US" dirty="0" err="1"/>
              <a:t>Enews</a:t>
            </a:r>
            <a:r>
              <a:rPr lang="en-US" dirty="0">
                <a:solidFill>
                  <a:srgbClr val="FFC000"/>
                </a:solidFill>
              </a:rPr>
              <a:t> </a:t>
            </a:r>
          </a:p>
          <a:p>
            <a:pPr lvl="1"/>
            <a:r>
              <a:rPr lang="en-US" dirty="0"/>
              <a:t>Social event hosts</a:t>
            </a:r>
          </a:p>
        </p:txBody>
      </p:sp>
      <p:sp>
        <p:nvSpPr>
          <p:cNvPr id="7" name="Title 6">
            <a:extLst>
              <a:ext uri="{FF2B5EF4-FFF2-40B4-BE49-F238E27FC236}">
                <a16:creationId xmlns:a16="http://schemas.microsoft.com/office/drawing/2014/main" id="{B6553E06-1246-DCF2-25FC-C19522DB7370}"/>
              </a:ext>
            </a:extLst>
          </p:cNvPr>
          <p:cNvSpPr>
            <a:spLocks noGrp="1"/>
          </p:cNvSpPr>
          <p:nvPr>
            <p:ph type="title"/>
          </p:nvPr>
        </p:nvSpPr>
        <p:spPr/>
        <p:txBody>
          <a:bodyPr>
            <a:normAutofit/>
          </a:bodyPr>
          <a:lstStyle/>
          <a:p>
            <a:r>
              <a:rPr lang="en-US" sz="4800" dirty="0">
                <a:solidFill>
                  <a:schemeClr val="accent1">
                    <a:lumMod val="75000"/>
                  </a:schemeClr>
                </a:solidFill>
                <a:effectLst>
                  <a:outerShdw blurRad="38100" dist="38100" dir="2700000" algn="tl">
                    <a:srgbClr val="000000">
                      <a:alpha val="43137"/>
                    </a:srgbClr>
                  </a:outerShdw>
                </a:effectLst>
              </a:rPr>
              <a:t>Yes, It Takes a Village!</a:t>
            </a:r>
          </a:p>
        </p:txBody>
      </p:sp>
      <p:pic>
        <p:nvPicPr>
          <p:cNvPr id="9" name="Picture 8">
            <a:extLst>
              <a:ext uri="{FF2B5EF4-FFF2-40B4-BE49-F238E27FC236}">
                <a16:creationId xmlns:a16="http://schemas.microsoft.com/office/drawing/2014/main" id="{95C6FF66-1D66-47E5-1A21-46AE400F1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150709"/>
            <a:ext cx="2533650" cy="1689100"/>
          </a:xfrm>
          <a:prstGeom prst="rect">
            <a:avLst/>
          </a:prstGeom>
        </p:spPr>
      </p:pic>
    </p:spTree>
    <p:extLst>
      <p:ext uri="{BB962C8B-B14F-4D97-AF65-F5344CB8AC3E}">
        <p14:creationId xmlns:p14="http://schemas.microsoft.com/office/powerpoint/2010/main" val="264072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C041C9-215C-A22A-6CCE-50C04A3B593F}"/>
              </a:ext>
            </a:extLst>
          </p:cNvPr>
          <p:cNvSpPr>
            <a:spLocks noGrp="1"/>
          </p:cNvSpPr>
          <p:nvPr>
            <p:ph idx="1"/>
          </p:nvPr>
        </p:nvSpPr>
        <p:spPr/>
        <p:txBody>
          <a:bodyPr/>
          <a:lstStyle/>
          <a:p>
            <a:r>
              <a:rPr lang="en-US" sz="2600" dirty="0"/>
              <a:t>Developing better relations with DGS with support from DPS District 3</a:t>
            </a:r>
          </a:p>
          <a:p>
            <a:endParaRPr lang="en-US" sz="300" dirty="0"/>
          </a:p>
          <a:p>
            <a:r>
              <a:rPr lang="en-US" sz="2600" dirty="0"/>
              <a:t>Participating in E. Exposition Traffic Study and interior traffic calming</a:t>
            </a:r>
          </a:p>
          <a:p>
            <a:endParaRPr lang="en-US" sz="300" dirty="0"/>
          </a:p>
          <a:p>
            <a:r>
              <a:rPr lang="en-US" sz="2600" dirty="0"/>
              <a:t>Hosting Annual Safety Meeting- May 15</a:t>
            </a:r>
          </a:p>
          <a:p>
            <a:endParaRPr lang="en-US" sz="300" dirty="0"/>
          </a:p>
          <a:p>
            <a:r>
              <a:rPr lang="en-US" sz="2600" dirty="0"/>
              <a:t>Monitoring zoning and road changes</a:t>
            </a:r>
          </a:p>
          <a:p>
            <a:endParaRPr lang="en-US" sz="300" dirty="0"/>
          </a:p>
          <a:p>
            <a:r>
              <a:rPr lang="en-US" dirty="0"/>
              <a:t>Addressing neighborhood concerns</a:t>
            </a:r>
          </a:p>
          <a:p>
            <a:endParaRPr lang="en-US" dirty="0"/>
          </a:p>
        </p:txBody>
      </p:sp>
      <p:sp>
        <p:nvSpPr>
          <p:cNvPr id="4" name="Title 3">
            <a:extLst>
              <a:ext uri="{FF2B5EF4-FFF2-40B4-BE49-F238E27FC236}">
                <a16:creationId xmlns:a16="http://schemas.microsoft.com/office/drawing/2014/main" id="{5B5BC93C-3A47-6983-3F79-D2F6F6A00F5B}"/>
              </a:ext>
            </a:extLst>
          </p:cNvPr>
          <p:cNvSpPr>
            <a:spLocks noGrp="1"/>
          </p:cNvSpPr>
          <p:nvPr>
            <p:ph type="title"/>
          </p:nvPr>
        </p:nvSpPr>
        <p:spPr/>
        <p:txBody>
          <a:bodyPr/>
          <a:lstStyle/>
          <a:p>
            <a:r>
              <a:rPr lang="en-US" dirty="0">
                <a:solidFill>
                  <a:schemeClr val="accent1">
                    <a:lumMod val="75000"/>
                  </a:schemeClr>
                </a:solidFill>
              </a:rPr>
              <a:t>Current Projects</a:t>
            </a:r>
          </a:p>
        </p:txBody>
      </p:sp>
    </p:spTree>
    <p:extLst>
      <p:ext uri="{BB962C8B-B14F-4D97-AF65-F5344CB8AC3E}">
        <p14:creationId xmlns:p14="http://schemas.microsoft.com/office/powerpoint/2010/main" val="1640740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351F65"/>
      </a:dk1>
      <a:lt1>
        <a:srgbClr val="FFFFFF"/>
      </a:lt1>
      <a:dk2>
        <a:srgbClr val="7965B2"/>
      </a:dk2>
      <a:lt2>
        <a:srgbClr val="DDDAE8"/>
      </a:lt2>
      <a:accent1>
        <a:srgbClr val="351F65"/>
      </a:accent1>
      <a:accent2>
        <a:srgbClr val="514689"/>
      </a:accent2>
      <a:accent3>
        <a:srgbClr val="7965B2"/>
      </a:accent3>
      <a:accent4>
        <a:srgbClr val="A08BCB"/>
      </a:accent4>
      <a:accent5>
        <a:srgbClr val="C5B4E3"/>
      </a:accent5>
      <a:accent6>
        <a:srgbClr val="DDDAE8"/>
      </a:accent6>
      <a:hlink>
        <a:srgbClr val="351F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1654</TotalTime>
  <Words>2494</Words>
  <Application>Microsoft Office PowerPoint</Application>
  <PresentationFormat>On-screen Show (4:3)</PresentationFormat>
  <Paragraphs>350</Paragraphs>
  <Slides>33</Slides>
  <Notes>26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33</vt:i4>
      </vt:variant>
    </vt:vector>
  </HeadingPairs>
  <TitlesOfParts>
    <vt:vector size="47" baseType="lpstr">
      <vt:lpstr>Arial</vt:lpstr>
      <vt:lpstr>Bebas Neue</vt:lpstr>
      <vt:lpstr>Calibri</vt:lpstr>
      <vt:lpstr>DM Serif Display</vt:lpstr>
      <vt:lpstr>Lucida Sans Unicode</vt:lpstr>
      <vt:lpstr>Nunito Sans</vt:lpstr>
      <vt:lpstr>Nunito Sans Light</vt:lpstr>
      <vt:lpstr>Nunito Sans SemiBold</vt:lpstr>
      <vt:lpstr>Verdana</vt:lpstr>
      <vt:lpstr>Wingdings</vt:lpstr>
      <vt:lpstr>Wingdings 2</vt:lpstr>
      <vt:lpstr>Wingdings 3</vt:lpstr>
      <vt:lpstr>Concourse</vt:lpstr>
      <vt:lpstr>Simple Light</vt:lpstr>
      <vt:lpstr>Winston Downs Community Association</vt:lpstr>
      <vt:lpstr>Agenda</vt:lpstr>
      <vt:lpstr>Overview - Who We Are</vt:lpstr>
      <vt:lpstr>Our Purpose</vt:lpstr>
      <vt:lpstr>WDCA Board 2023-24</vt:lpstr>
      <vt:lpstr>WDCA Chairs</vt:lpstr>
      <vt:lpstr>WDCA Neighborhood Representatives</vt:lpstr>
      <vt:lpstr>Yes, It Takes a Village!</vt:lpstr>
      <vt:lpstr>Current Projects</vt:lpstr>
      <vt:lpstr>Continuing Projects</vt:lpstr>
      <vt:lpstr>Treasurer’s Report  Joanna Milewski, WDCA Treasurer</vt:lpstr>
      <vt:lpstr>What Dues Pay For</vt:lpstr>
      <vt:lpstr>Safety – Mickey Greenberg</vt:lpstr>
      <vt:lpstr>Special Topic</vt:lpstr>
      <vt:lpstr>Updates &amp; Q/A Councilwoman Amanda Sawyer-District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Election: Candidate Introductions </vt:lpstr>
      <vt:lpstr>Thank you for attending!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INC’s  City Leadership  Perception Study</dc:title>
  <dc:creator>Jane</dc:creator>
  <cp:lastModifiedBy>EJ LORIMER</cp:lastModifiedBy>
  <cp:revision>264</cp:revision>
  <dcterms:created xsi:type="dcterms:W3CDTF">2016-09-23T16:53:22Z</dcterms:created>
  <dcterms:modified xsi:type="dcterms:W3CDTF">2024-04-16T21:24:28Z</dcterms:modified>
</cp:coreProperties>
</file>