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32" r:id="rId2"/>
    <p:sldId id="3076" r:id="rId3"/>
    <p:sldId id="3077" r:id="rId4"/>
    <p:sldId id="3081" r:id="rId5"/>
    <p:sldId id="3082" r:id="rId6"/>
    <p:sldId id="3083" r:id="rId7"/>
    <p:sldId id="3090" r:id="rId8"/>
    <p:sldId id="3087" r:id="rId9"/>
    <p:sldId id="3086" r:id="rId10"/>
    <p:sldId id="3091" r:id="rId11"/>
    <p:sldId id="30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F24E1B-337F-B8C0-5BD6-142780D7901E}" name="Phillips, Taylor - DOTI CE0429 City Planner Senior" initials="PTDCCPS" userId="S::Taylor.Phillips@denvergov.org::a20f37db-ea36-4d72-a421-1f28da2edd0d" providerId="AD"/>
  <p188:author id="{39B1FDF9-4EE1-BF64-0F11-BDE41E3221A9}" name="Lindsay Gips" initials="LG" userId="S::Lindsay.Gips@consoreng.com::f8ac7de0-4fc2-4d05-ba7a-d3fed14738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D6"/>
    <a:srgbClr val="FFFFFF"/>
    <a:srgbClr val="D9531E"/>
    <a:srgbClr val="8500B5"/>
    <a:srgbClr val="FFAA00"/>
    <a:srgbClr val="004DA6"/>
    <a:srgbClr val="00C8FF"/>
    <a:srgbClr val="FDB813"/>
    <a:srgbClr val="EA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phier, Molly - DOTI CE2294 Project Manager II Engineering" userId="c1f42ac2-8be1-46bc-b31c-61e34e5c67dc" providerId="ADAL" clId="{BD3B2D9B-D535-46FB-B76F-4085BD02AC97}"/>
    <pc:docChg chg="custSel delSld modSld">
      <pc:chgData name="Lanphier, Molly - DOTI CE2294 Project Manager II Engineering" userId="c1f42ac2-8be1-46bc-b31c-61e34e5c67dc" providerId="ADAL" clId="{BD3B2D9B-D535-46FB-B76F-4085BD02AC97}" dt="2025-04-01T17:17:23.449" v="70" actId="2696"/>
      <pc:docMkLst>
        <pc:docMk/>
      </pc:docMkLst>
      <pc:sldChg chg="del">
        <pc:chgData name="Lanphier, Molly - DOTI CE2294 Project Manager II Engineering" userId="c1f42ac2-8be1-46bc-b31c-61e34e5c67dc" providerId="ADAL" clId="{BD3B2D9B-D535-46FB-B76F-4085BD02AC97}" dt="2025-03-25T20:45:54.884" v="0" actId="2696"/>
        <pc:sldMkLst>
          <pc:docMk/>
          <pc:sldMk cId="1305531056" sldId="261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3-25T20:45:54.884" v="0" actId="2696"/>
        <pc:sldMkLst>
          <pc:docMk/>
          <pc:sldMk cId="405756952" sldId="265"/>
        </pc:sldMkLst>
      </pc:sldChg>
      <pc:sldChg chg="delSp modSp mod">
        <pc:chgData name="Lanphier, Molly - DOTI CE2294 Project Manager II Engineering" userId="c1f42ac2-8be1-46bc-b31c-61e34e5c67dc" providerId="ADAL" clId="{BD3B2D9B-D535-46FB-B76F-4085BD02AC97}" dt="2025-03-25T20:46:40.039" v="64" actId="1076"/>
        <pc:sldMkLst>
          <pc:docMk/>
          <pc:sldMk cId="3536491694" sldId="2832"/>
        </pc:sldMkLst>
        <pc:spChg chg="mod">
          <ac:chgData name="Lanphier, Molly - DOTI CE2294 Project Manager II Engineering" userId="c1f42ac2-8be1-46bc-b31c-61e34e5c67dc" providerId="ADAL" clId="{BD3B2D9B-D535-46FB-B76F-4085BD02AC97}" dt="2025-03-25T20:46:40.039" v="64" actId="1076"/>
          <ac:spMkLst>
            <pc:docMk/>
            <pc:sldMk cId="3536491694" sldId="2832"/>
            <ac:spMk id="6" creationId="{FB0132D3-1833-8A42-5097-6577F4678233}"/>
          </ac:spMkLst>
        </pc:spChg>
        <pc:spChg chg="del">
          <ac:chgData name="Lanphier, Molly - DOTI CE2294 Project Manager II Engineering" userId="c1f42ac2-8be1-46bc-b31c-61e34e5c67dc" providerId="ADAL" clId="{BD3B2D9B-D535-46FB-B76F-4085BD02AC97}" dt="2025-03-25T20:46:00.341" v="1" actId="478"/>
          <ac:spMkLst>
            <pc:docMk/>
            <pc:sldMk cId="3536491694" sldId="2832"/>
            <ac:spMk id="7" creationId="{FC9BA34B-7A0D-ADE3-64DC-8D2C1C815FD8}"/>
          </ac:spMkLst>
        </pc:spChg>
      </pc:sldChg>
      <pc:sldChg chg="del">
        <pc:chgData name="Lanphier, Molly - DOTI CE2294 Project Manager II Engineering" userId="c1f42ac2-8be1-46bc-b31c-61e34e5c67dc" providerId="ADAL" clId="{BD3B2D9B-D535-46FB-B76F-4085BD02AC97}" dt="2025-03-25T20:46:54.232" v="65" actId="2696"/>
        <pc:sldMkLst>
          <pc:docMk/>
          <pc:sldMk cId="1351468495" sldId="3072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4-01T17:17:23.449" v="70" actId="2696"/>
        <pc:sldMkLst>
          <pc:docMk/>
          <pc:sldMk cId="1733970857" sldId="3080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4-01T17:16:56.140" v="68" actId="2696"/>
        <pc:sldMkLst>
          <pc:docMk/>
          <pc:sldMk cId="669424812" sldId="3085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4-01T17:16:12.769" v="67" actId="2696"/>
        <pc:sldMkLst>
          <pc:docMk/>
          <pc:sldMk cId="3555783281" sldId="3088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4-01T17:15:48.813" v="66" actId="2696"/>
        <pc:sldMkLst>
          <pc:docMk/>
          <pc:sldMk cId="932741140" sldId="3089"/>
        </pc:sldMkLst>
      </pc:sldChg>
      <pc:sldChg chg="del">
        <pc:chgData name="Lanphier, Molly - DOTI CE2294 Project Manager II Engineering" userId="c1f42ac2-8be1-46bc-b31c-61e34e5c67dc" providerId="ADAL" clId="{BD3B2D9B-D535-46FB-B76F-4085BD02AC97}" dt="2025-04-01T17:17:04.976" v="69" actId="2696"/>
        <pc:sldMkLst>
          <pc:docMk/>
          <pc:sldMk cId="1606398005" sldId="3092"/>
        </pc:sldMkLst>
      </pc:sldChg>
      <pc:sldMasterChg chg="delSldLayout">
        <pc:chgData name="Lanphier, Molly - DOTI CE2294 Project Manager II Engineering" userId="c1f42ac2-8be1-46bc-b31c-61e34e5c67dc" providerId="ADAL" clId="{BD3B2D9B-D535-46FB-B76F-4085BD02AC97}" dt="2025-03-25T20:46:54.232" v="65" actId="2696"/>
        <pc:sldMasterMkLst>
          <pc:docMk/>
          <pc:sldMasterMk cId="1021177190" sldId="2147483648"/>
        </pc:sldMasterMkLst>
        <pc:sldLayoutChg chg="del">
          <pc:chgData name="Lanphier, Molly - DOTI CE2294 Project Manager II Engineering" userId="c1f42ac2-8be1-46bc-b31c-61e34e5c67dc" providerId="ADAL" clId="{BD3B2D9B-D535-46FB-B76F-4085BD02AC97}" dt="2025-03-25T20:46:54.232" v="65" actId="2696"/>
          <pc:sldLayoutMkLst>
            <pc:docMk/>
            <pc:sldMasterMk cId="1021177190" sldId="2147483648"/>
            <pc:sldLayoutMk cId="3143089565" sldId="2147483660"/>
          </pc:sldLayoutMkLst>
        </pc:sldLayoutChg>
        <pc:sldLayoutChg chg="del">
          <pc:chgData name="Lanphier, Molly - DOTI CE2294 Project Manager II Engineering" userId="c1f42ac2-8be1-46bc-b31c-61e34e5c67dc" providerId="ADAL" clId="{BD3B2D9B-D535-46FB-B76F-4085BD02AC97}" dt="2025-03-25T20:45:54.884" v="0" actId="2696"/>
          <pc:sldLayoutMkLst>
            <pc:docMk/>
            <pc:sldMasterMk cId="1021177190" sldId="2147483648"/>
            <pc:sldLayoutMk cId="2470935106" sldId="214748367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735236220472426E-3"/>
          <c:y val="7.7417563106115209E-2"/>
          <c:w val="0.80820980971128609"/>
          <c:h val="0.809072916392448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Property Damage Only Crashes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711</c:v>
                </c:pt>
                <c:pt idx="1">
                  <c:v>824</c:v>
                </c:pt>
                <c:pt idx="2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1-4FC2-B0EC-AFEF2D12587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Bodily Injury Crashes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195</c:v>
                </c:pt>
                <c:pt idx="1">
                  <c:v>250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0A-477C-A438-6A56327CD2BA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Ped/ Bike Crashes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3273094901771089E-2"/>
                  <c:y val="-1.27605847040583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792568897637799E-2"/>
                      <c:h val="6.4032614044962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221-4FC2-B0EC-AFEF2D125872}"/>
                </c:ext>
              </c:extLst>
            </c:dLbl>
            <c:dLbl>
              <c:idx val="1"/>
              <c:layout>
                <c:manualLayout>
                  <c:x val="-8.6669947506561679E-2"/>
                  <c:y val="-1.786481858568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21-4FC2-B0EC-AFEF2D125872}"/>
                </c:ext>
              </c:extLst>
            </c:dLbl>
            <c:dLbl>
              <c:idx val="2"/>
              <c:layout>
                <c:manualLayout>
                  <c:x val="-8.465729792569622E-2"/>
                  <c:y val="-9.35765401589143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21-4FC2-B0EC-AFEF2D125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35</c:v>
                </c:pt>
                <c:pt idx="1">
                  <c:v>44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1-4FC2-B0EC-AFEF2D125872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Fatal Crashes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50239525873423E-2"/>
                  <c:y val="-4.593810493460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21-4FC2-B0EC-AFEF2D125872}"/>
                </c:ext>
              </c:extLst>
            </c:dLbl>
            <c:dLbl>
              <c:idx val="1"/>
              <c:layout>
                <c:manualLayout>
                  <c:x val="2.4187799407341778E-2"/>
                  <c:y val="-4.338598799379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21-4FC2-B0EC-AFEF2D125872}"/>
                </c:ext>
              </c:extLst>
            </c:dLbl>
            <c:dLbl>
              <c:idx val="2"/>
              <c:layout>
                <c:manualLayout>
                  <c:x val="1.8140849555506332E-2"/>
                  <c:y val="-3.572963717136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21-4FC2-B0EC-AFEF2D125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A-477C-A438-6A56327CD2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936940896"/>
        <c:axId val="766378160"/>
        <c:axId val="0"/>
      </c:bar3DChart>
      <c:catAx>
        <c:axId val="193694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378160"/>
        <c:crosses val="autoZero"/>
        <c:auto val="1"/>
        <c:lblAlgn val="ctr"/>
        <c:lblOffset val="100"/>
        <c:noMultiLvlLbl val="0"/>
      </c:catAx>
      <c:valAx>
        <c:axId val="76637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694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395158560957101E-2"/>
          <c:y val="0.10597034658810192"/>
          <c:w val="0.91740071358267716"/>
          <c:h val="0.767075102742432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Speeding (Over Speed Limit)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61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77C-A438-6A56327CD2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Excessively Speeding (&gt;10 MPH Over Speed Limit)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East 13th Ave</c:v>
                </c:pt>
                <c:pt idx="1">
                  <c:v>East 14th Ave</c:v>
                </c:pt>
                <c:pt idx="2">
                  <c:v>East 17th Ave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A-477C-A438-6A56327CD2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36940896"/>
        <c:axId val="766378160"/>
        <c:axId val="0"/>
      </c:bar3DChart>
      <c:catAx>
        <c:axId val="193694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378160"/>
        <c:crosses val="autoZero"/>
        <c:auto val="1"/>
        <c:lblAlgn val="ctr"/>
        <c:lblOffset val="100"/>
        <c:noMultiLvlLbl val="0"/>
      </c:catAx>
      <c:valAx>
        <c:axId val="76637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94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58477839287425"/>
          <c:y val="0.18651563221233325"/>
          <c:w val="0.16401413730497352"/>
          <c:h val="0.63829863919469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50457399159581E-2"/>
          <c:y val="7.1980100450544732E-2"/>
          <c:w val="0.91740071358267716"/>
          <c:h val="0.76707510274243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Drivers not Yielding to Pedestrians</c:v>
                </c:pt>
                <c:pt idx="1">
                  <c:v>Red Light Running</c:v>
                </c:pt>
                <c:pt idx="2">
                  <c:v>Difficulty Crossing to Visibility Issues</c:v>
                </c:pt>
                <c:pt idx="3">
                  <c:v>Inadequate or missing pedestrian infrastructure</c:v>
                </c:pt>
                <c:pt idx="4">
                  <c:v>Speeding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105</c:v>
                </c:pt>
                <c:pt idx="1">
                  <c:v>113</c:v>
                </c:pt>
                <c:pt idx="2">
                  <c:v>160</c:v>
                </c:pt>
                <c:pt idx="3">
                  <c:v>161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77C-A438-6A56327CD2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36940896"/>
        <c:axId val="766378160"/>
      </c:barChart>
      <c:catAx>
        <c:axId val="193694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378160"/>
        <c:crosses val="autoZero"/>
        <c:auto val="1"/>
        <c:lblAlgn val="ctr"/>
        <c:lblOffset val="100"/>
        <c:noMultiLvlLbl val="0"/>
      </c:catAx>
      <c:valAx>
        <c:axId val="7663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69408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616672165201631"/>
          <c:y val="0.90440711643345428"/>
          <c:w val="0.22359615318446135"/>
          <c:h val="5.9631093422046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0.09711</cdr:y>
    </cdr:from>
    <cdr:to>
      <cdr:x>0.57944</cdr:x>
      <cdr:y>0.18617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9314707-139D-E906-CF36-3D192EBC9F9C}"/>
            </a:ext>
          </a:extLst>
        </cdr:cNvPr>
        <cdr:cNvSpPr txBox="1"/>
      </cdr:nvSpPr>
      <cdr:spPr>
        <a:xfrm xmlns:a="http://schemas.openxmlformats.org/drawingml/2006/main">
          <a:off x="5250581" y="483242"/>
          <a:ext cx="834189" cy="443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0.17871</cdr:x>
      <cdr:y>0.07777</cdr:y>
    </cdr:from>
    <cdr:to>
      <cdr:x>0.25662</cdr:x>
      <cdr:y>0.18291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185DCFC9-7379-6A9D-561C-3383DAF7A49F}"/>
            </a:ext>
          </a:extLst>
        </cdr:cNvPr>
        <cdr:cNvSpPr/>
      </cdr:nvSpPr>
      <cdr:spPr>
        <a:xfrm xmlns:a="http://schemas.openxmlformats.org/drawingml/2006/main">
          <a:off x="2178786" y="386990"/>
          <a:ext cx="94988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944</a:t>
          </a:r>
        </a:p>
      </cdr:txBody>
    </cdr:sp>
  </cdr:relSizeAnchor>
  <cdr:relSizeAnchor xmlns:cdr="http://schemas.openxmlformats.org/drawingml/2006/chartDrawing">
    <cdr:from>
      <cdr:x>0.76722</cdr:x>
      <cdr:y>0.29534</cdr:y>
    </cdr:from>
    <cdr:to>
      <cdr:x>1</cdr:x>
      <cdr:y>0.39486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8BDD3B45-C9BA-3277-3B2A-10B9E20925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353905" y="1469672"/>
          <a:ext cx="2838095" cy="4952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0.77374</cdr:x>
      <cdr:y>0.38309</cdr:y>
    </cdr:from>
    <cdr:to>
      <cdr:x>0.99402</cdr:x>
      <cdr:y>0.52471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C9280060-AF88-8544-CA2B-DA0AD31600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9433409" y="1906338"/>
          <a:ext cx="2685714" cy="70476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4E9E-85DA-4418-A88B-4407362B8C27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23A2-B5B3-4450-BCC5-4473F47FF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F96A5-AC34-44C7-91C4-C1A645B3D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6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7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23A2-B5B3-4450-BCC5-4473F47FF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01EC-8487-F8A2-A527-0E4FF8F02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D5A26-F28C-949C-7AC8-D5A3AB4A3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9547-FE8D-74AD-FCC0-F15D65E1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CC83D-A007-1AFA-746C-77BBD4A2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F057-8D93-DBA1-84E4-1ACB195F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A9315-5F59-4EBE-B974-EC443860B3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179B30-015B-F7FD-7B98-F640282C9F1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ED37-4AC5-4E9E-B203-80AE2F4B9E8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125E25-5957-FAE9-C4E3-5A08C90520D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6EE5185C-19C5-9C54-4C5C-059DA720C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13" name="Google Shape;18;p66" descr="ThinShearedLines_BlueRedYellow.png">
            <a:extLst>
              <a:ext uri="{FF2B5EF4-FFF2-40B4-BE49-F238E27FC236}">
                <a16:creationId xmlns:a16="http://schemas.microsoft.com/office/drawing/2014/main" id="{DA41A2DF-983A-7C0F-A2B2-0C4E9D5BBBE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2016BE-9169-EE86-922B-B489CC017F3E}"/>
              </a:ext>
            </a:extLst>
          </p:cNvPr>
          <p:cNvSpPr txBox="1"/>
          <p:nvPr userDrawn="1"/>
        </p:nvSpPr>
        <p:spPr>
          <a:xfrm>
            <a:off x="137652" y="245806"/>
            <a:ext cx="59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9531E"/>
                </a:solidFill>
                <a:latin typeface="Franklin Gothic Demi" panose="020B0703020102020204" pitchFamily="34" charset="0"/>
              </a:rPr>
              <a:t>Community Transportation Networks</a:t>
            </a:r>
          </a:p>
        </p:txBody>
      </p:sp>
      <p:sp>
        <p:nvSpPr>
          <p:cNvPr id="15" name="Google Shape;24;p67">
            <a:extLst>
              <a:ext uri="{FF2B5EF4-FFF2-40B4-BE49-F238E27FC236}">
                <a16:creationId xmlns:a16="http://schemas.microsoft.com/office/drawing/2014/main" id="{DD285795-0057-8B49-E8A7-D01F2A3C5BA6}"/>
              </a:ext>
            </a:extLst>
          </p:cNvPr>
          <p:cNvSpPr/>
          <p:nvPr userDrawn="1"/>
        </p:nvSpPr>
        <p:spPr>
          <a:xfrm>
            <a:off x="-2788" y="6192172"/>
            <a:ext cx="12194788" cy="66582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25;p67" descr="ConnectWithUs_NavyWhite.png">
            <a:extLst>
              <a:ext uri="{FF2B5EF4-FFF2-40B4-BE49-F238E27FC236}">
                <a16:creationId xmlns:a16="http://schemas.microsoft.com/office/drawing/2014/main" id="{7013F25C-8C07-FC9D-A7F7-4B0A9AEE630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843668" y="6407874"/>
            <a:ext cx="4027270" cy="21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6;p67">
            <a:extLst>
              <a:ext uri="{FF2B5EF4-FFF2-40B4-BE49-F238E27FC236}">
                <a16:creationId xmlns:a16="http://schemas.microsoft.com/office/drawing/2014/main" id="{F18422DE-5DE3-59EF-2610-29F800B0B3C6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82037" y="6315887"/>
            <a:ext cx="1269311" cy="4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809;p60">
            <a:extLst>
              <a:ext uri="{FF2B5EF4-FFF2-40B4-BE49-F238E27FC236}">
                <a16:creationId xmlns:a16="http://schemas.microsoft.com/office/drawing/2014/main" id="{8BC74232-8E89-F089-2414-B4F22F227B88}"/>
              </a:ext>
            </a:extLst>
          </p:cNvPr>
          <p:cNvSpPr txBox="1"/>
          <p:nvPr userDrawn="1"/>
        </p:nvSpPr>
        <p:spPr>
          <a:xfrm>
            <a:off x="1921413" y="6407874"/>
            <a:ext cx="5052824" cy="2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DENVER MOVES:</a:t>
            </a:r>
            <a:r>
              <a:rPr lang="en-US" sz="1200">
                <a:solidFill>
                  <a:schemeClr val="dk1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BICYCLES PROGRAM</a:t>
            </a:r>
            <a:endParaRPr sz="1200" b="0" i="0" u="none" strike="noStrike" cap="none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2735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10515600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3E73-7EB1-6E90-58D4-13614E81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89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DB813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2719870-8D41-7878-0D25-7F46A8382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FDB813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5728456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572845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86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DB813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B23E7E-43BF-A613-E4F1-E7387F81F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73150"/>
            <a:ext cx="5727700" cy="517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73FD41C-5A55-341A-1315-0AFE7770C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FDB813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4A9833D-CA14-4095-866D-18F92A22F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1493"/>
          <a:stretch/>
        </p:blipFill>
        <p:spPr>
          <a:xfrm>
            <a:off x="0" y="4506290"/>
            <a:ext cx="12192001" cy="2351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4654" y="2026147"/>
            <a:ext cx="10516331" cy="1644618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6000"/>
              </a:lnSpc>
              <a:defRPr sz="6000" i="0">
                <a:solidFill>
                  <a:srgbClr val="00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ADD ALL CAPS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4654" y="3828825"/>
            <a:ext cx="10516331" cy="37940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00">
                <a:solidFill>
                  <a:srgbClr val="0397D6"/>
                </a:solidFill>
                <a:latin typeface="Franklin Gothic Demi" panose="020B0703020102020204" pitchFamily="34" charset="0"/>
                <a:cs typeface="Franklin Gothic Demi" panose="020B0703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sentence case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FA9D3B-9FF3-46F6-B438-ABC9C125C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654" y="1473018"/>
            <a:ext cx="4933840" cy="31887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3940B43-730B-4F23-9911-E8B363ED11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23511" cy="2187642"/>
          </a:xfrm>
          <a:prstGeom prst="rect">
            <a:avLst/>
          </a:prstGeom>
        </p:spPr>
      </p:pic>
      <p:pic>
        <p:nvPicPr>
          <p:cNvPr id="12" name="Picture 11" descr="ConnectWithUs_BlueGrey.png">
            <a:extLst>
              <a:ext uri="{FF2B5EF4-FFF2-40B4-BE49-F238E27FC236}">
                <a16:creationId xmlns:a16="http://schemas.microsoft.com/office/drawing/2014/main" id="{DB77A9A3-A9C8-48E8-B651-B050BA1E5E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r="21697"/>
          <a:stretch/>
        </p:blipFill>
        <p:spPr>
          <a:xfrm>
            <a:off x="285047" y="6450496"/>
            <a:ext cx="938284" cy="230867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4415DC25-420E-4403-A407-D479B6F853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5" y="438613"/>
            <a:ext cx="2097559" cy="6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Title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07" y="613876"/>
            <a:ext cx="10613656" cy="1176013"/>
          </a:xfrm>
        </p:spPr>
        <p:txBody>
          <a:bodyPr>
            <a:normAutofit/>
          </a:bodyPr>
          <a:lstStyle>
            <a:lvl1pPr algn="l">
              <a:defRPr sz="5067" baseline="0">
                <a:solidFill>
                  <a:srgbClr val="D9531E"/>
                </a:solidFill>
                <a:latin typeface="Franklin Gothic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07" y="2300051"/>
            <a:ext cx="10613656" cy="291397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1pPr>
            <a:lvl2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2pPr>
            <a:lvl3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3pPr>
            <a:lvl4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4pPr>
            <a:lvl5pPr marL="0" indent="0">
              <a:spcBef>
                <a:spcPts val="0"/>
              </a:spcBef>
              <a:buFontTx/>
              <a:buNone/>
              <a:defRPr sz="2933" baseline="0">
                <a:solidFill>
                  <a:schemeClr val="bg2">
                    <a:lumMod val="25000"/>
                  </a:schemeClr>
                </a:solidFill>
                <a:latin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pic>
        <p:nvPicPr>
          <p:cNvPr id="15" name="Picture 14" descr="ThinShearedLines_BlueRed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105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FE7418-4BC3-42CE-B1F9-0AC03237B04C}"/>
              </a:ext>
            </a:extLst>
          </p:cNvPr>
          <p:cNvSpPr/>
          <p:nvPr userDrawn="1"/>
        </p:nvSpPr>
        <p:spPr>
          <a:xfrm>
            <a:off x="0" y="5970229"/>
            <a:ext cx="12192000" cy="887771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 descr="ConnectWithUs_NavyWhite.png">
            <a:extLst>
              <a:ext uri="{FF2B5EF4-FFF2-40B4-BE49-F238E27FC236}">
                <a16:creationId xmlns:a16="http://schemas.microsoft.com/office/drawing/2014/main" id="{FDCBDFA2-0C42-439C-A8D6-A2FCC1D7AC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3" y="6275240"/>
            <a:ext cx="5372608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44C33-53BA-4FF3-8016-EC1E3AAD29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800" y="6135185"/>
            <a:ext cx="1693333" cy="5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b" preserve="1" userDrawn="1">
  <p:cSld name="4_Title Slide_b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38BBA0B-FFB8-CEDF-E26E-DE7516134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10" name="Google Shape;18;p66" descr="ThinShearedLines_BlueRedYellow.png">
            <a:extLst>
              <a:ext uri="{FF2B5EF4-FFF2-40B4-BE49-F238E27FC236}">
                <a16:creationId xmlns:a16="http://schemas.microsoft.com/office/drawing/2014/main" id="{C31B368B-83F4-D3C1-97E9-3CB200E207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5020B5-2C85-0226-1BD5-C7D412AAF117}"/>
              </a:ext>
            </a:extLst>
          </p:cNvPr>
          <p:cNvSpPr txBox="1"/>
          <p:nvPr userDrawn="1"/>
        </p:nvSpPr>
        <p:spPr>
          <a:xfrm>
            <a:off x="137652" y="245806"/>
            <a:ext cx="59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9531E"/>
                </a:solidFill>
                <a:latin typeface="Franklin Gothic Demi" panose="020B0703020102020204" pitchFamily="34" charset="0"/>
              </a:rPr>
              <a:t>Community Transportation Networks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A605CC2-3142-6C1D-46C0-EDC2ABCEE72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ED37-4AC5-4E9E-B203-80AE2F4B9E8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B213883-84C4-74B4-198B-F1A23F00CD3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3F33E64-7FA5-10ED-B85B-110DE5CB879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ED37-4AC5-4E9E-B203-80AE2F4B9E8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90B8550-6BB5-C9ED-0985-F1CEB4C1E4B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24;p67">
            <a:extLst>
              <a:ext uri="{FF2B5EF4-FFF2-40B4-BE49-F238E27FC236}">
                <a16:creationId xmlns:a16="http://schemas.microsoft.com/office/drawing/2014/main" id="{5FBACD94-1EC1-E517-CCE7-361E86C660C9}"/>
              </a:ext>
            </a:extLst>
          </p:cNvPr>
          <p:cNvSpPr/>
          <p:nvPr userDrawn="1"/>
        </p:nvSpPr>
        <p:spPr>
          <a:xfrm>
            <a:off x="-2788" y="6192172"/>
            <a:ext cx="12194788" cy="66582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5;p67" descr="ConnectWithUs_NavyWhite.png">
            <a:extLst>
              <a:ext uri="{FF2B5EF4-FFF2-40B4-BE49-F238E27FC236}">
                <a16:creationId xmlns:a16="http://schemas.microsoft.com/office/drawing/2014/main" id="{8E951CEB-60E7-A807-C610-91616E9B13A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843668" y="6407874"/>
            <a:ext cx="4027270" cy="21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6;p67">
            <a:extLst>
              <a:ext uri="{FF2B5EF4-FFF2-40B4-BE49-F238E27FC236}">
                <a16:creationId xmlns:a16="http://schemas.microsoft.com/office/drawing/2014/main" id="{EAB7FF1B-7D77-5A10-2A14-962F28DEC36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82037" y="6315887"/>
            <a:ext cx="1269311" cy="4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09;p60">
            <a:extLst>
              <a:ext uri="{FF2B5EF4-FFF2-40B4-BE49-F238E27FC236}">
                <a16:creationId xmlns:a16="http://schemas.microsoft.com/office/drawing/2014/main" id="{D6FE3D2F-D088-22C1-E888-7318D7F676F7}"/>
              </a:ext>
            </a:extLst>
          </p:cNvPr>
          <p:cNvSpPr txBox="1"/>
          <p:nvPr userDrawn="1"/>
        </p:nvSpPr>
        <p:spPr>
          <a:xfrm>
            <a:off x="1921413" y="6407874"/>
            <a:ext cx="5052824" cy="2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DENVER MOVES:</a:t>
            </a:r>
            <a:r>
              <a:rPr lang="en-US" sz="1200">
                <a:solidFill>
                  <a:schemeClr val="dk1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BICYCLES PROGRAM</a:t>
            </a:r>
            <a:endParaRPr sz="1200" b="0" i="0" u="none" strike="noStrike" cap="none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" name="Google Shape;84;p19">
            <a:extLst>
              <a:ext uri="{FF2B5EF4-FFF2-40B4-BE49-F238E27FC236}">
                <a16:creationId xmlns:a16="http://schemas.microsoft.com/office/drawing/2014/main" id="{CB10714E-8515-1CCD-50F7-467915C8B9E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2999"/>
          <a:stretch/>
        </p:blipFill>
        <p:spPr>
          <a:xfrm>
            <a:off x="0" y="994709"/>
            <a:ext cx="12194788" cy="52133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;p67">
            <a:extLst>
              <a:ext uri="{FF2B5EF4-FFF2-40B4-BE49-F238E27FC236}">
                <a16:creationId xmlns:a16="http://schemas.microsoft.com/office/drawing/2014/main" id="{7BBE0873-76E9-78D4-B401-31B4C5A35A4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4400"/>
              <a:buFont typeface="Libre Franklin"/>
              <a:buNone/>
              <a:defRPr sz="5867">
                <a:solidFill>
                  <a:srgbClr val="D9531E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4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b" preserve="1" userDrawn="1">
  <p:cSld name="4_Title Slide_b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38BBA0B-FFB8-CEDF-E26E-DE7516134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10" name="Google Shape;18;p66" descr="ThinShearedLines_BlueRedYellow.png">
            <a:extLst>
              <a:ext uri="{FF2B5EF4-FFF2-40B4-BE49-F238E27FC236}">
                <a16:creationId xmlns:a16="http://schemas.microsoft.com/office/drawing/2014/main" id="{C31B368B-83F4-D3C1-97E9-3CB200E207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5020B5-2C85-0226-1BD5-C7D412AAF117}"/>
              </a:ext>
            </a:extLst>
          </p:cNvPr>
          <p:cNvSpPr txBox="1"/>
          <p:nvPr userDrawn="1"/>
        </p:nvSpPr>
        <p:spPr>
          <a:xfrm>
            <a:off x="137652" y="245806"/>
            <a:ext cx="59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DB813"/>
                </a:solidFill>
                <a:latin typeface="Franklin Gothic Demi" panose="020B0703020102020204" pitchFamily="34" charset="0"/>
              </a:rPr>
              <a:t>Community Transportation Networks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A605CC2-3142-6C1D-46C0-EDC2ABCEE72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ED37-4AC5-4E9E-B203-80AE2F4B9E8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B213883-84C4-74B4-198B-F1A23F00CD3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3F33E64-7FA5-10ED-B85B-110DE5CB879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CBED37-4AC5-4E9E-B203-80AE2F4B9E8C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90B8550-6BB5-C9ED-0985-F1CEB4C1E4B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24;p67">
            <a:extLst>
              <a:ext uri="{FF2B5EF4-FFF2-40B4-BE49-F238E27FC236}">
                <a16:creationId xmlns:a16="http://schemas.microsoft.com/office/drawing/2014/main" id="{5FBACD94-1EC1-E517-CCE7-361E86C660C9}"/>
              </a:ext>
            </a:extLst>
          </p:cNvPr>
          <p:cNvSpPr/>
          <p:nvPr userDrawn="1"/>
        </p:nvSpPr>
        <p:spPr>
          <a:xfrm>
            <a:off x="-2788" y="6192172"/>
            <a:ext cx="12194788" cy="665828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5;p67" descr="ConnectWithUs_NavyWhite.png">
            <a:extLst>
              <a:ext uri="{FF2B5EF4-FFF2-40B4-BE49-F238E27FC236}">
                <a16:creationId xmlns:a16="http://schemas.microsoft.com/office/drawing/2014/main" id="{8E951CEB-60E7-A807-C610-91616E9B13A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843668" y="6407874"/>
            <a:ext cx="4027270" cy="21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6;p67">
            <a:extLst>
              <a:ext uri="{FF2B5EF4-FFF2-40B4-BE49-F238E27FC236}">
                <a16:creationId xmlns:a16="http://schemas.microsoft.com/office/drawing/2014/main" id="{EAB7FF1B-7D77-5A10-2A14-962F28DEC36B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282037" y="6315887"/>
            <a:ext cx="1269311" cy="4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09;p60">
            <a:extLst>
              <a:ext uri="{FF2B5EF4-FFF2-40B4-BE49-F238E27FC236}">
                <a16:creationId xmlns:a16="http://schemas.microsoft.com/office/drawing/2014/main" id="{D6FE3D2F-D088-22C1-E888-7318D7F676F7}"/>
              </a:ext>
            </a:extLst>
          </p:cNvPr>
          <p:cNvSpPr txBox="1"/>
          <p:nvPr userDrawn="1"/>
        </p:nvSpPr>
        <p:spPr>
          <a:xfrm>
            <a:off x="1921413" y="6407874"/>
            <a:ext cx="5052824" cy="22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DENVER MOVES:</a:t>
            </a:r>
            <a:r>
              <a:rPr lang="en-US" sz="1200">
                <a:solidFill>
                  <a:schemeClr val="dk1"/>
                </a:solidFill>
                <a:latin typeface="Franklin Gothic Book" panose="020B0503020102020204" pitchFamily="34" charset="0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BICYCLES PROGRAM</a:t>
            </a:r>
            <a:endParaRPr sz="1200" b="0" i="0" u="none" strike="noStrike" cap="none">
              <a:solidFill>
                <a:schemeClr val="dk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Google Shape;84;p19">
            <a:extLst>
              <a:ext uri="{FF2B5EF4-FFF2-40B4-BE49-F238E27FC236}">
                <a16:creationId xmlns:a16="http://schemas.microsoft.com/office/drawing/2014/main" id="{BEDACABD-B5F2-01C7-D144-FB4885A057ED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2999"/>
          <a:stretch/>
        </p:blipFill>
        <p:spPr>
          <a:xfrm>
            <a:off x="0" y="994709"/>
            <a:ext cx="12194788" cy="5213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;p67">
            <a:extLst>
              <a:ext uri="{FF2B5EF4-FFF2-40B4-BE49-F238E27FC236}">
                <a16:creationId xmlns:a16="http://schemas.microsoft.com/office/drawing/2014/main" id="{38EF7C03-01B8-C64D-704E-593A3B0105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4400"/>
              <a:buFont typeface="Libre Franklin"/>
              <a:buNone/>
              <a:defRPr sz="5867">
                <a:solidFill>
                  <a:srgbClr val="FDB813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b" preserve="1">
  <p:cSld name="Section Header Oran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7"/>
          <p:cNvSpPr txBox="1"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prstGeom prst="rect">
            <a:avLst/>
          </a:prstGeom>
          <a:solidFill>
            <a:schemeClr val="lt1">
              <a:alpha val="5411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4400"/>
              <a:buFont typeface="Libre Franklin"/>
              <a:buNone/>
              <a:defRPr sz="5867">
                <a:solidFill>
                  <a:srgbClr val="002D5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7"/>
          <p:cNvSpPr txBox="1"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prstGeom prst="rect">
            <a:avLst/>
          </a:prstGeom>
          <a:solidFill>
            <a:schemeClr val="lt1">
              <a:alpha val="5411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33353B"/>
              </a:buClr>
              <a:buSzPts val="2200"/>
              <a:buNone/>
              <a:defRPr sz="2933">
                <a:solidFill>
                  <a:srgbClr val="3335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98999A"/>
              </a:buClr>
              <a:buSzPts val="2800"/>
              <a:buNone/>
              <a:defRPr>
                <a:solidFill>
                  <a:srgbClr val="98999A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8999A"/>
              </a:buClr>
              <a:buSzPts val="2400"/>
              <a:buNone/>
              <a:defRPr>
                <a:solidFill>
                  <a:srgbClr val="98999A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9pPr>
          </a:lstStyle>
          <a:p>
            <a:endParaRPr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38BBA0B-FFB8-CEDF-E26E-DE7516134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10" name="Google Shape;18;p66" descr="ThinShearedLines_BlueRedYellow.png">
            <a:extLst>
              <a:ext uri="{FF2B5EF4-FFF2-40B4-BE49-F238E27FC236}">
                <a16:creationId xmlns:a16="http://schemas.microsoft.com/office/drawing/2014/main" id="{C31B368B-83F4-D3C1-97E9-3CB200E207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5020B5-2C85-0226-1BD5-C7D412AAF117}"/>
              </a:ext>
            </a:extLst>
          </p:cNvPr>
          <p:cNvSpPr txBox="1"/>
          <p:nvPr userDrawn="1"/>
        </p:nvSpPr>
        <p:spPr>
          <a:xfrm>
            <a:off x="137652" y="245806"/>
            <a:ext cx="59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9531E"/>
                </a:solidFill>
                <a:latin typeface="Franklin Gothic Demi" panose="020B0703020102020204" pitchFamily="34" charset="0"/>
              </a:rPr>
              <a:t>Community Transportation Networks</a:t>
            </a:r>
          </a:p>
        </p:txBody>
      </p:sp>
    </p:spTree>
    <p:extLst>
      <p:ext uri="{BB962C8B-B14F-4D97-AF65-F5344CB8AC3E}">
        <p14:creationId xmlns:p14="http://schemas.microsoft.com/office/powerpoint/2010/main" val="15955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b" preserve="1">
  <p:cSld name="Section Header Yellow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7"/>
          <p:cNvSpPr txBox="1">
            <a:spLocks noGrp="1"/>
          </p:cNvSpPr>
          <p:nvPr>
            <p:ph type="ctrTitle"/>
          </p:nvPr>
        </p:nvSpPr>
        <p:spPr>
          <a:xfrm>
            <a:off x="1333164" y="2493275"/>
            <a:ext cx="9525673" cy="1549399"/>
          </a:xfrm>
          <a:prstGeom prst="rect">
            <a:avLst/>
          </a:prstGeom>
          <a:solidFill>
            <a:schemeClr val="lt1">
              <a:alpha val="5411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56"/>
              </a:buClr>
              <a:buSzPts val="4400"/>
              <a:buFont typeface="Libre Franklin"/>
              <a:buNone/>
              <a:defRPr sz="5867">
                <a:solidFill>
                  <a:srgbClr val="002D5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7"/>
          <p:cNvSpPr txBox="1">
            <a:spLocks noGrp="1"/>
          </p:cNvSpPr>
          <p:nvPr>
            <p:ph type="subTitle" idx="1"/>
          </p:nvPr>
        </p:nvSpPr>
        <p:spPr>
          <a:xfrm>
            <a:off x="1333162" y="4042673"/>
            <a:ext cx="9525673" cy="857251"/>
          </a:xfrm>
          <a:prstGeom prst="rect">
            <a:avLst/>
          </a:prstGeom>
          <a:solidFill>
            <a:schemeClr val="lt1">
              <a:alpha val="5411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33353B"/>
              </a:buClr>
              <a:buSzPts val="2200"/>
              <a:buNone/>
              <a:defRPr sz="2933">
                <a:solidFill>
                  <a:srgbClr val="33353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98999A"/>
              </a:buClr>
              <a:buSzPts val="2800"/>
              <a:buNone/>
              <a:defRPr>
                <a:solidFill>
                  <a:srgbClr val="98999A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8999A"/>
              </a:buClr>
              <a:buSzPts val="2400"/>
              <a:buNone/>
              <a:defRPr>
                <a:solidFill>
                  <a:srgbClr val="98999A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98999A"/>
              </a:buClr>
              <a:buSzPts val="2000"/>
              <a:buNone/>
              <a:defRPr>
                <a:solidFill>
                  <a:srgbClr val="98999A"/>
                </a:solidFill>
              </a:defRPr>
            </a:lvl9pPr>
          </a:lstStyle>
          <a:p>
            <a:endParaRPr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038BBA0B-FFB8-CEDF-E26E-DE75161344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10" name="Google Shape;18;p66" descr="ThinShearedLines_BlueRedYellow.png">
            <a:extLst>
              <a:ext uri="{FF2B5EF4-FFF2-40B4-BE49-F238E27FC236}">
                <a16:creationId xmlns:a16="http://schemas.microsoft.com/office/drawing/2014/main" id="{C31B368B-83F4-D3C1-97E9-3CB200E2070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5020B5-2C85-0226-1BD5-C7D412AAF117}"/>
              </a:ext>
            </a:extLst>
          </p:cNvPr>
          <p:cNvSpPr txBox="1"/>
          <p:nvPr userDrawn="1"/>
        </p:nvSpPr>
        <p:spPr>
          <a:xfrm>
            <a:off x="137652" y="245806"/>
            <a:ext cx="59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DB813"/>
                </a:solidFill>
                <a:latin typeface="Franklin Gothic Demi" panose="020B0703020102020204" pitchFamily="34" charset="0"/>
              </a:rPr>
              <a:t>Community Transportation Networks</a:t>
            </a:r>
          </a:p>
        </p:txBody>
      </p:sp>
    </p:spTree>
    <p:extLst>
      <p:ext uri="{BB962C8B-B14F-4D97-AF65-F5344CB8AC3E}">
        <p14:creationId xmlns:p14="http://schemas.microsoft.com/office/powerpoint/2010/main" val="221707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10515600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7D6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90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397D6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E0E3A5-8742-8C63-5F7F-3F98C9245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5728456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572845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7D6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86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397D6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B23E7E-43BF-A613-E4F1-E7387F81F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73150"/>
            <a:ext cx="5727700" cy="517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73FD41C-5A55-341A-1315-0AFE7770C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10515600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3E73-7EB1-6E90-58D4-13614E81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531E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85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9531E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D24F4F1-AD69-0796-1920-33C2C14FD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D9531E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5238-86BD-13B4-0502-CB6C7BD3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1073150"/>
            <a:ext cx="5728456" cy="73578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37D2-7F60-CA7C-EB8A-A4806D12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52" y="1900329"/>
            <a:ext cx="572845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483B-6E33-A226-22FA-AD8773A2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75214-95C6-931F-3678-3D01B234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700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531E"/>
                </a:solidFill>
              </a:defRPr>
            </a:lvl1pPr>
          </a:lstStyle>
          <a:p>
            <a:fld id="{219A9315-5F59-4EBE-B974-EC443860B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83E0ECC-E01E-6125-B2A2-74B4C5D4D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3" y="78547"/>
            <a:ext cx="994434" cy="757727"/>
          </a:xfrm>
          <a:prstGeom prst="rect">
            <a:avLst/>
          </a:prstGeom>
        </p:spPr>
      </p:pic>
      <p:pic>
        <p:nvPicPr>
          <p:cNvPr id="8" name="Google Shape;18;p66" descr="ThinShearedLines_BlueRedYellow.png">
            <a:extLst>
              <a:ext uri="{FF2B5EF4-FFF2-40B4-BE49-F238E27FC236}">
                <a16:creationId xmlns:a16="http://schemas.microsoft.com/office/drawing/2014/main" id="{07E2AB8A-2D25-19BE-8A39-5926FA48FAE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-2788" y="889021"/>
            <a:ext cx="12194788" cy="105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FC341B-67B1-3CC9-C67A-D345A84DDD37}"/>
              </a:ext>
            </a:extLst>
          </p:cNvPr>
          <p:cNvSpPr txBox="1"/>
          <p:nvPr userDrawn="1"/>
        </p:nvSpPr>
        <p:spPr>
          <a:xfrm>
            <a:off x="137652" y="245806"/>
            <a:ext cx="86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9531E"/>
                </a:solidFill>
                <a:latin typeface="Franklin Gothic Demi" panose="020B0703020102020204" pitchFamily="34" charset="0"/>
              </a:rPr>
              <a:t>CTN: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B23E7E-43BF-A613-E4F1-E7387F81F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73150"/>
            <a:ext cx="5727700" cy="517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73FD41C-5A55-341A-1315-0AFE7770C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6352" y="309258"/>
            <a:ext cx="5459946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rgbClr val="D9531E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l">
              <a:buNone/>
              <a:defRPr lang="en-US" sz="2400" kern="1200" dirty="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7" r:id="rId4"/>
    <p:sldLayoutId id="2147483668" r:id="rId5"/>
    <p:sldLayoutId id="2147483650" r:id="rId6"/>
    <p:sldLayoutId id="2147483664" r:id="rId7"/>
    <p:sldLayoutId id="2147483662" r:id="rId8"/>
    <p:sldLayoutId id="2147483665" r:id="rId9"/>
    <p:sldLayoutId id="2147483663" r:id="rId10"/>
    <p:sldLayoutId id="2147483666" r:id="rId11"/>
    <p:sldLayoutId id="2147483671" r:id="rId12"/>
    <p:sldLayoutId id="214748367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oodfreephotos.com/united-states/colorado/denver/daytime-skyline-of-downtown-denver-colorado.jpg.php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A2780B-98FC-4C1D-B3AF-EB3558310F13}"/>
              </a:ext>
            </a:extLst>
          </p:cNvPr>
          <p:cNvSpPr txBox="1">
            <a:spLocks/>
          </p:cNvSpPr>
          <p:nvPr/>
        </p:nvSpPr>
        <p:spPr>
          <a:xfrm>
            <a:off x="1334654" y="1550936"/>
            <a:ext cx="10416744" cy="129063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609585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i="0" kern="1200">
                <a:solidFill>
                  <a:srgbClr val="000000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89245"/>
              </a:lnSpc>
            </a:pPr>
            <a:r>
              <a:rPr lang="en-US" sz="5400" dirty="0">
                <a:latin typeface="Franklin Gothic Demi"/>
              </a:rPr>
              <a:t>East Avenues Safety Study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C3CFC1-CF55-E5A7-273B-1D109F7B9BB5}"/>
              </a:ext>
            </a:extLst>
          </p:cNvPr>
          <p:cNvSpPr txBox="1">
            <a:spLocks/>
          </p:cNvSpPr>
          <p:nvPr/>
        </p:nvSpPr>
        <p:spPr>
          <a:xfrm>
            <a:off x="1038562" y="1152189"/>
            <a:ext cx="10516331" cy="1221192"/>
          </a:xfr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kern="1200">
                <a:solidFill>
                  <a:srgbClr val="0397D6"/>
                </a:solidFill>
                <a:latin typeface="Franklin Gothic Demi" panose="020B0703020102020204" pitchFamily="34" charset="0"/>
                <a:ea typeface="+mn-ea"/>
                <a:cs typeface="Franklin Gothic Demi" panose="020B0703020102020204" pitchFamily="34" charset="0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Franklin Gothic Demi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B0132D3-1833-8A42-5097-6577F4678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524" y="2841575"/>
            <a:ext cx="4995883" cy="1018713"/>
          </a:xfrm>
        </p:spPr>
        <p:txBody>
          <a:bodyPr>
            <a:normAutofit fontScale="92500"/>
          </a:bodyPr>
          <a:lstStyle/>
          <a:p>
            <a:r>
              <a:rPr lang="en-US" dirty="0"/>
              <a:t>D5 Community Cabinet</a:t>
            </a:r>
          </a:p>
          <a:p>
            <a:r>
              <a:rPr lang="en-US" dirty="0"/>
              <a:t>Molly Lanphier, Community Designer</a:t>
            </a:r>
          </a:p>
        </p:txBody>
      </p:sp>
    </p:spTree>
    <p:extLst>
      <p:ext uri="{BB962C8B-B14F-4D97-AF65-F5344CB8AC3E}">
        <p14:creationId xmlns:p14="http://schemas.microsoft.com/office/powerpoint/2010/main" val="353649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rk with trees and buildings in the background&#10;&#10;AI-generated content may be incorrect.">
            <a:extLst>
              <a:ext uri="{FF2B5EF4-FFF2-40B4-BE49-F238E27FC236}">
                <a16:creationId xmlns:a16="http://schemas.microsoft.com/office/drawing/2014/main" id="{84FDAADF-B42D-22F4-4D94-AF064B5BA9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3949" y="1395090"/>
            <a:ext cx="12219898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E55DD-64F8-2686-D993-D00BCE22B932}"/>
              </a:ext>
            </a:extLst>
          </p:cNvPr>
          <p:cNvSpPr/>
          <p:nvPr/>
        </p:nvSpPr>
        <p:spPr>
          <a:xfrm>
            <a:off x="1135780" y="1514835"/>
            <a:ext cx="9342167" cy="305445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3A75-4941-14B3-97AB-398EDDA2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81" y="527862"/>
            <a:ext cx="10613656" cy="1176013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ECA0-B113-EA7E-85A7-5CBEF4E0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63" y="1710783"/>
            <a:ext cx="8101643" cy="57792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</a:rPr>
              <a:t>Study the feasibility of the longer-term solutions post BRT construction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</a:rPr>
              <a:t>Identify Additional Funding</a:t>
            </a:r>
          </a:p>
          <a:p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</a:rPr>
              <a:t>Keep Collecting Data via 311 and DPD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5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46EE-01A6-B0EE-9B51-0275A7058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4942"/>
              </a:lnSpc>
            </a:pPr>
            <a:r>
              <a:rPr lang="en-US">
                <a:latin typeface="Franklin Gothic Demi"/>
              </a:rPr>
              <a:t>Questions?</a:t>
            </a:r>
            <a:br>
              <a:rPr lang="en-US">
                <a:latin typeface="Franklin Gothic Demi"/>
              </a:rPr>
            </a:br>
            <a:br>
              <a:rPr lang="en-US" sz="3600">
                <a:latin typeface="Franklin Gothic Demi"/>
              </a:rPr>
            </a:br>
            <a:r>
              <a:rPr lang="en-US" sz="3600">
                <a:latin typeface="Franklin Gothic Demi"/>
              </a:rPr>
              <a:t>Website: DenverGov.org/</a:t>
            </a:r>
            <a:r>
              <a:rPr lang="en-US" sz="3600" err="1">
                <a:latin typeface="Franklin Gothic Demi"/>
              </a:rPr>
              <a:t>EastAveSafety</a:t>
            </a:r>
            <a:br>
              <a:rPr lang="en-US" sz="3600">
                <a:latin typeface="Franklin Gothic Demi"/>
              </a:rPr>
            </a:br>
            <a:r>
              <a:rPr lang="en-US" sz="3600">
                <a:latin typeface="Franklin Gothic Demi"/>
              </a:rPr>
              <a:t>Email: EastAveSafety@DenverGov.org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9286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AEA05A85-7149-FC13-6FD9-DCC568F8FF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56" y="312126"/>
            <a:ext cx="5453559" cy="4155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C17370-0171-B5DF-B842-48FE6C579847}"/>
              </a:ext>
            </a:extLst>
          </p:cNvPr>
          <p:cNvSpPr txBox="1"/>
          <p:nvPr/>
        </p:nvSpPr>
        <p:spPr>
          <a:xfrm>
            <a:off x="872299" y="2801781"/>
            <a:ext cx="3600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266039B-65D6-1FB7-38A4-B3EF2259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83" y="454397"/>
            <a:ext cx="7037356" cy="443399"/>
          </a:xfrm>
        </p:spPr>
        <p:txBody>
          <a:bodyPr>
            <a:normAutofit fontScale="90000"/>
          </a:bodyPr>
          <a:lstStyle/>
          <a:p>
            <a:r>
              <a:rPr lang="en-US"/>
              <a:t>Study Boundaries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BCD9C-704B-0633-634D-C7CC4742D1FD}"/>
              </a:ext>
            </a:extLst>
          </p:cNvPr>
          <p:cNvSpPr txBox="1"/>
          <p:nvPr/>
        </p:nvSpPr>
        <p:spPr>
          <a:xfrm>
            <a:off x="409302" y="1477391"/>
            <a:ext cx="103556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Libre Franklin" pitchFamily="2" charset="0"/>
              </a:rPr>
              <a:t>E 13</a:t>
            </a:r>
            <a:r>
              <a:rPr lang="en-US" sz="2400" baseline="30000">
                <a:latin typeface="Libre Franklin" pitchFamily="2" charset="0"/>
              </a:rPr>
              <a:t>th</a:t>
            </a:r>
            <a:r>
              <a:rPr lang="en-US" sz="2400">
                <a:latin typeface="Libre Franklin" pitchFamily="2" charset="0"/>
              </a:rPr>
              <a:t> Avenue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Libre Franklin" pitchFamily="2" charset="0"/>
              </a:rPr>
              <a:t>E 14</a:t>
            </a:r>
            <a:r>
              <a:rPr lang="en-US" sz="2400" baseline="30000">
                <a:latin typeface="Libre Franklin" pitchFamily="2" charset="0"/>
              </a:rPr>
              <a:t>th</a:t>
            </a:r>
            <a:r>
              <a:rPr lang="en-US" sz="2400">
                <a:latin typeface="Libre Franklin" pitchFamily="2" charset="0"/>
              </a:rPr>
              <a:t> Avenue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Libre Franklin" pitchFamily="2" charset="0"/>
              </a:rPr>
              <a:t>E 16th Avenue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Libre Franklin" pitchFamily="2" charset="0"/>
              </a:rPr>
              <a:t>East 17</a:t>
            </a:r>
            <a:r>
              <a:rPr lang="en-US" sz="2400" baseline="30000">
                <a:latin typeface="Libre Franklin" pitchFamily="2" charset="0"/>
              </a:rPr>
              <a:t>th</a:t>
            </a:r>
            <a:r>
              <a:rPr lang="en-US" sz="2400">
                <a:latin typeface="Libre Franklin" pitchFamily="2" charset="0"/>
              </a:rPr>
              <a:t> Avenue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Libre Franklin" pitchFamily="2" charset="0"/>
              </a:rPr>
              <a:t>East 18</a:t>
            </a:r>
            <a:r>
              <a:rPr lang="en-US" sz="2400" baseline="30000">
                <a:latin typeface="Libre Franklin" pitchFamily="2" charset="0"/>
              </a:rPr>
              <a:t>th</a:t>
            </a:r>
            <a:r>
              <a:rPr lang="en-US" sz="2400">
                <a:latin typeface="Libre Franklin" pitchFamily="2" charset="0"/>
              </a:rPr>
              <a:t> Avenue</a:t>
            </a:r>
            <a:endParaRPr lang="en-US">
              <a:latin typeface="Libre Frankli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596A05B-348D-6A17-C8BA-BF7455A6305B}"/>
              </a:ext>
            </a:extLst>
          </p:cNvPr>
          <p:cNvSpPr/>
          <p:nvPr/>
        </p:nvSpPr>
        <p:spPr>
          <a:xfrm>
            <a:off x="2856860" y="1905244"/>
            <a:ext cx="1113183" cy="1161824"/>
          </a:xfrm>
          <a:prstGeom prst="rightBrace">
            <a:avLst>
              <a:gd name="adj1" fmla="val 8333"/>
              <a:gd name="adj2" fmla="val 448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EF4AB-C60F-84B0-42E4-FC1078AD14FC}"/>
              </a:ext>
            </a:extLst>
          </p:cNvPr>
          <p:cNvSpPr txBox="1"/>
          <p:nvPr/>
        </p:nvSpPr>
        <p:spPr>
          <a:xfrm>
            <a:off x="4087280" y="2165389"/>
            <a:ext cx="413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Broadway </a:t>
            </a:r>
            <a:r>
              <a:rPr lang="en-US" sz="2400">
                <a:sym typeface="Wingdings" panose="05000000000000000000" pitchFamily="2" charset="2"/>
              </a:rPr>
              <a:t> </a:t>
            </a:r>
            <a:r>
              <a:rPr lang="en-US" sz="2400"/>
              <a:t>Yosemite 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F8600C-4ED5-D2ED-DECB-9F2A761016A6}"/>
              </a:ext>
            </a:extLst>
          </p:cNvPr>
          <p:cNvCxnSpPr/>
          <p:nvPr/>
        </p:nvCxnSpPr>
        <p:spPr>
          <a:xfrm>
            <a:off x="3236781" y="3415930"/>
            <a:ext cx="110324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E72D3F-4C83-0F2F-ABC2-B57CD6DC96D5}"/>
              </a:ext>
            </a:extLst>
          </p:cNvPr>
          <p:cNvSpPr txBox="1"/>
          <p:nvPr/>
        </p:nvSpPr>
        <p:spPr>
          <a:xfrm>
            <a:off x="4669227" y="3161878"/>
            <a:ext cx="413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Detroit</a:t>
            </a:r>
            <a:r>
              <a:rPr lang="en-US" sz="2400">
                <a:sym typeface="Wingdings" panose="05000000000000000000" pitchFamily="2" charset="2"/>
              </a:rPr>
              <a:t> Colorado Blvd</a:t>
            </a:r>
            <a:endParaRPr lang="en-US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40D753-5B24-B534-EA5E-65155BEFDC53}"/>
              </a:ext>
            </a:extLst>
          </p:cNvPr>
          <p:cNvCxnSpPr>
            <a:cxnSpLocks/>
          </p:cNvCxnSpPr>
          <p:nvPr/>
        </p:nvCxnSpPr>
        <p:spPr>
          <a:xfrm>
            <a:off x="3375858" y="4122391"/>
            <a:ext cx="825088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91AE03-174A-87F5-EE87-85BD0DB30C6D}"/>
              </a:ext>
            </a:extLst>
          </p:cNvPr>
          <p:cNvSpPr txBox="1"/>
          <p:nvPr/>
        </p:nvSpPr>
        <p:spPr>
          <a:xfrm>
            <a:off x="4669226" y="3841397"/>
            <a:ext cx="413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Colorado Blvd  Yosemite St</a:t>
            </a:r>
            <a:endParaRPr lang="en-US" sz="240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416BB71-767F-6737-F4D1-C516C8289604}"/>
              </a:ext>
            </a:extLst>
          </p:cNvPr>
          <p:cNvSpPr/>
          <p:nvPr/>
        </p:nvSpPr>
        <p:spPr>
          <a:xfrm>
            <a:off x="3483478" y="4466137"/>
            <a:ext cx="1207603" cy="8833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D3B35C-EDF0-960E-3044-DB041A5B1CDF}"/>
              </a:ext>
            </a:extLst>
          </p:cNvPr>
          <p:cNvSpPr txBox="1"/>
          <p:nvPr/>
        </p:nvSpPr>
        <p:spPr>
          <a:xfrm>
            <a:off x="4902616" y="4560959"/>
            <a:ext cx="413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Studied through a transit Speed &amp; Reliability Study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476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54" y="248098"/>
            <a:ext cx="7170091" cy="1176013"/>
          </a:xfrm>
        </p:spPr>
        <p:txBody>
          <a:bodyPr>
            <a:normAutofit/>
          </a:bodyPr>
          <a:lstStyle/>
          <a:p>
            <a:r>
              <a:rPr lang="en-US"/>
              <a:t>Crash History 2018-2022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5B217F-39F3-BCCC-B25C-8CB920DD4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120851"/>
              </p:ext>
            </p:extLst>
          </p:nvPr>
        </p:nvGraphicFramePr>
        <p:xfrm>
          <a:off x="-139566" y="1162249"/>
          <a:ext cx="12192000" cy="497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EDBD58B-9F86-43EF-535F-ADB7D69C6270}"/>
              </a:ext>
            </a:extLst>
          </p:cNvPr>
          <p:cNvSpPr/>
          <p:nvPr/>
        </p:nvSpPr>
        <p:spPr>
          <a:xfrm>
            <a:off x="4336980" y="1258502"/>
            <a:ext cx="12817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1120</a:t>
            </a:r>
            <a:endParaRPr lang="en-US" sz="2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CDAEA-F559-0EA8-48CB-5B1DC879C183}"/>
              </a:ext>
            </a:extLst>
          </p:cNvPr>
          <p:cNvSpPr/>
          <p:nvPr/>
        </p:nvSpPr>
        <p:spPr>
          <a:xfrm>
            <a:off x="6914947" y="3223412"/>
            <a:ext cx="12817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358</a:t>
            </a:r>
            <a:endParaRPr lang="en-US" sz="2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FB3AA8-E53D-CD0C-C044-1FB4351F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567" y="1647228"/>
            <a:ext cx="2066925" cy="56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0A5DA5-6D91-6E78-1D9C-53632114E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780" y="2209203"/>
            <a:ext cx="22574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72" y="395395"/>
            <a:ext cx="10613656" cy="1176013"/>
          </a:xfrm>
        </p:spPr>
        <p:txBody>
          <a:bodyPr>
            <a:normAutofit/>
          </a:bodyPr>
          <a:lstStyle/>
          <a:p>
            <a:r>
              <a:rPr lang="en-US"/>
              <a:t>Percent of Vehicles Speeding by Street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5B217F-39F3-BCCC-B25C-8CB920DD4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116367"/>
              </p:ext>
            </p:extLst>
          </p:nvPr>
        </p:nvGraphicFramePr>
        <p:xfrm>
          <a:off x="-176981" y="602287"/>
          <a:ext cx="12093677" cy="560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R2-1 30-MPH SPEED LIMIT Signs ...">
            <a:extLst>
              <a:ext uri="{FF2B5EF4-FFF2-40B4-BE49-F238E27FC236}">
                <a16:creationId xmlns:a16="http://schemas.microsoft.com/office/drawing/2014/main" id="{B5EAF980-E6C3-A60A-E501-9247C4C0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653"/>
            <a:ext cx="1242896" cy="15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8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72" y="214921"/>
            <a:ext cx="10613656" cy="1176013"/>
          </a:xfrm>
        </p:spPr>
        <p:txBody>
          <a:bodyPr>
            <a:normAutofit/>
          </a:bodyPr>
          <a:lstStyle/>
          <a:p>
            <a:r>
              <a:rPr lang="en-US"/>
              <a:t>Themes from Outreach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5B217F-39F3-BCCC-B25C-8CB920DD4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774095"/>
              </p:ext>
            </p:extLst>
          </p:nvPr>
        </p:nvGraphicFramePr>
        <p:xfrm>
          <a:off x="334296" y="731162"/>
          <a:ext cx="11857704" cy="53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50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6ACED2-14CB-1365-549F-E82210A39209}"/>
              </a:ext>
            </a:extLst>
          </p:cNvPr>
          <p:cNvCxnSpPr>
            <a:cxnSpLocks/>
          </p:cNvCxnSpPr>
          <p:nvPr/>
        </p:nvCxnSpPr>
        <p:spPr>
          <a:xfrm>
            <a:off x="10131878" y="2374490"/>
            <a:ext cx="0" cy="1054510"/>
          </a:xfrm>
          <a:prstGeom prst="line">
            <a:avLst/>
          </a:prstGeom>
          <a:ln w="76200">
            <a:solidFill>
              <a:schemeClr val="accent6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DEDF08-D890-E74D-E19F-8B91FA35B2DF}"/>
              </a:ext>
            </a:extLst>
          </p:cNvPr>
          <p:cNvCxnSpPr>
            <a:cxnSpLocks/>
          </p:cNvCxnSpPr>
          <p:nvPr/>
        </p:nvCxnSpPr>
        <p:spPr>
          <a:xfrm>
            <a:off x="3426277" y="2266662"/>
            <a:ext cx="0" cy="858407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D0DC4DF-832A-1C5A-89FB-72D658AB61FF}"/>
              </a:ext>
            </a:extLst>
          </p:cNvPr>
          <p:cNvSpPr/>
          <p:nvPr/>
        </p:nvSpPr>
        <p:spPr>
          <a:xfrm>
            <a:off x="8197722" y="1073328"/>
            <a:ext cx="4152828" cy="130116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	Speed Cushions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97D7C48-4BE1-5516-DB46-D56E2BDD37A5}"/>
              </a:ext>
            </a:extLst>
          </p:cNvPr>
          <p:cNvSpPr/>
          <p:nvPr/>
        </p:nvSpPr>
        <p:spPr>
          <a:xfrm>
            <a:off x="5445277" y="1073328"/>
            <a:ext cx="3700166" cy="1301162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	</a:t>
            </a:r>
            <a:r>
              <a:rPr lang="en-US" sz="2800" b="1"/>
              <a:t>Bulbouts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394F65-8A0C-4953-FB3B-A4949A2322C3}"/>
              </a:ext>
            </a:extLst>
          </p:cNvPr>
          <p:cNvSpPr/>
          <p:nvPr/>
        </p:nvSpPr>
        <p:spPr>
          <a:xfrm>
            <a:off x="2472417" y="1073328"/>
            <a:ext cx="3886335" cy="1301162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	</a:t>
            </a:r>
            <a:r>
              <a:rPr lang="en-US" sz="2800" b="1"/>
              <a:t>Chicanes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72" y="214921"/>
            <a:ext cx="10613656" cy="1176013"/>
          </a:xfrm>
        </p:spPr>
        <p:txBody>
          <a:bodyPr>
            <a:normAutofit/>
          </a:bodyPr>
          <a:lstStyle/>
          <a:p>
            <a:r>
              <a:rPr lang="en-US"/>
              <a:t>Speeding Proposed Solutions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511B9EA-0D6A-5B89-8546-8E3E04290E32}"/>
              </a:ext>
            </a:extLst>
          </p:cNvPr>
          <p:cNvSpPr/>
          <p:nvPr/>
        </p:nvSpPr>
        <p:spPr>
          <a:xfrm>
            <a:off x="0" y="1073328"/>
            <a:ext cx="3426277" cy="13011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Signal Coordination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725C4D-F7B4-80ED-794E-3C10B624D22B}"/>
              </a:ext>
            </a:extLst>
          </p:cNvPr>
          <p:cNvCxnSpPr>
            <a:cxnSpLocks/>
          </p:cNvCxnSpPr>
          <p:nvPr/>
        </p:nvCxnSpPr>
        <p:spPr>
          <a:xfrm>
            <a:off x="6705336" y="2374490"/>
            <a:ext cx="0" cy="85840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58742B6-CF2E-0FE3-AE5B-C56F790F3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3" t="11374" r="20365" b="31326"/>
          <a:stretch/>
        </p:blipFill>
        <p:spPr>
          <a:xfrm>
            <a:off x="7778137" y="3472991"/>
            <a:ext cx="4413863" cy="2460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F3D4F-42A7-99FD-5955-3A6AFB2E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4" t="4519" r="17109" b="32486"/>
          <a:stretch/>
        </p:blipFill>
        <p:spPr>
          <a:xfrm>
            <a:off x="201326" y="3125069"/>
            <a:ext cx="3886334" cy="2922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EF780A-823F-7316-96A0-7BE0EF49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6" t="8057" r="10922" b="32604"/>
          <a:stretch/>
        </p:blipFill>
        <p:spPr>
          <a:xfrm>
            <a:off x="4087660" y="2695865"/>
            <a:ext cx="4418474" cy="271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8288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3600EC-18A9-FC13-CE3D-02F97C27EAE0}"/>
              </a:ext>
            </a:extLst>
          </p:cNvPr>
          <p:cNvCxnSpPr>
            <a:cxnSpLocks/>
          </p:cNvCxnSpPr>
          <p:nvPr/>
        </p:nvCxnSpPr>
        <p:spPr>
          <a:xfrm>
            <a:off x="5742757" y="2999796"/>
            <a:ext cx="0" cy="858407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C914A0-13FD-1948-4D27-767F6234A4D6}"/>
              </a:ext>
            </a:extLst>
          </p:cNvPr>
          <p:cNvCxnSpPr>
            <a:cxnSpLocks/>
          </p:cNvCxnSpPr>
          <p:nvPr/>
        </p:nvCxnSpPr>
        <p:spPr>
          <a:xfrm>
            <a:off x="10229733" y="2882679"/>
            <a:ext cx="0" cy="858407"/>
          </a:xfrm>
          <a:prstGeom prst="line">
            <a:avLst/>
          </a:prstGeom>
          <a:ln w="76200">
            <a:solidFill>
              <a:schemeClr val="accent4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D3588-8BF9-6599-D67C-3C8643D8E305}"/>
              </a:ext>
            </a:extLst>
          </p:cNvPr>
          <p:cNvCxnSpPr>
            <a:cxnSpLocks/>
          </p:cNvCxnSpPr>
          <p:nvPr/>
        </p:nvCxnSpPr>
        <p:spPr>
          <a:xfrm>
            <a:off x="1838108" y="2882679"/>
            <a:ext cx="0" cy="858407"/>
          </a:xfrm>
          <a:prstGeom prst="line">
            <a:avLst/>
          </a:prstGeom>
          <a:ln w="76200">
            <a:solidFill>
              <a:schemeClr val="accent1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72" y="338608"/>
            <a:ext cx="10613656" cy="117601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Speeding Additional Solutions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97D7C48-4BE1-5516-DB46-D56E2BDD37A5}"/>
              </a:ext>
            </a:extLst>
          </p:cNvPr>
          <p:cNvSpPr/>
          <p:nvPr/>
        </p:nvSpPr>
        <p:spPr>
          <a:xfrm>
            <a:off x="7780789" y="1662801"/>
            <a:ext cx="4411211" cy="1301162"/>
          </a:xfrm>
          <a:prstGeom prst="homePlat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Two-Way </a:t>
            </a:r>
          </a:p>
          <a:p>
            <a:pPr algn="ctr"/>
            <a:r>
              <a:rPr lang="en-US" sz="2800" b="1"/>
              <a:t>Conversion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FF658DB-F25C-8E9F-2B7E-F80D6CCEE416}"/>
              </a:ext>
            </a:extLst>
          </p:cNvPr>
          <p:cNvSpPr/>
          <p:nvPr/>
        </p:nvSpPr>
        <p:spPr>
          <a:xfrm>
            <a:off x="3754297" y="1662801"/>
            <a:ext cx="4683406" cy="1301162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Lane Reduction</a:t>
            </a:r>
          </a:p>
        </p:txBody>
      </p:sp>
      <p:pic>
        <p:nvPicPr>
          <p:cNvPr id="10" name="Picture 4" descr="Survey Available &amp; More on Traffic Lane Reductions for South Van Ness  Quick-Build Project | SFMTA">
            <a:extLst>
              <a:ext uri="{FF2B5EF4-FFF2-40B4-BE49-F238E27FC236}">
                <a16:creationId xmlns:a16="http://schemas.microsoft.com/office/drawing/2014/main" id="{1A99660C-0E8B-563C-3019-ED4E6B22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97" y="3246911"/>
            <a:ext cx="4223560" cy="30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511B9EA-0D6A-5B89-8546-8E3E04290E32}"/>
              </a:ext>
            </a:extLst>
          </p:cNvPr>
          <p:cNvSpPr/>
          <p:nvPr/>
        </p:nvSpPr>
        <p:spPr>
          <a:xfrm>
            <a:off x="233848" y="1662801"/>
            <a:ext cx="4177364" cy="13011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Protected </a:t>
            </a:r>
          </a:p>
          <a:p>
            <a:pPr algn="ctr"/>
            <a:r>
              <a:rPr lang="en-US" sz="2800" b="1"/>
              <a:t>Bike Lanes</a:t>
            </a:r>
          </a:p>
        </p:txBody>
      </p:sp>
      <p:pic>
        <p:nvPicPr>
          <p:cNvPr id="2050" name="Picture 2" descr="Two Way Traffic Sign: What Does it Mean?">
            <a:extLst>
              <a:ext uri="{FF2B5EF4-FFF2-40B4-BE49-F238E27FC236}">
                <a16:creationId xmlns:a16="http://schemas.microsoft.com/office/drawing/2014/main" id="{094B60E8-80F8-ED0E-7789-6D2D052A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036" y="3415214"/>
            <a:ext cx="3238740" cy="2163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Advocates want to see more protected bike lanes in Denver - Axios Denver">
            <a:extLst>
              <a:ext uri="{FF2B5EF4-FFF2-40B4-BE49-F238E27FC236}">
                <a16:creationId xmlns:a16="http://schemas.microsoft.com/office/drawing/2014/main" id="{0D698302-4B47-1A83-FA86-C22FED2D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" y="3605965"/>
            <a:ext cx="3167959" cy="178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67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1FE1E44-B9EB-DB48-E319-8D1910F5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60" y="1953492"/>
            <a:ext cx="8294840" cy="36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0DCB2-F569-7E0D-9F67-C3109C7F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72" y="214921"/>
            <a:ext cx="11402828" cy="117601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Broadside Crashes Proposed Solutions</a:t>
            </a:r>
            <a:br>
              <a:rPr lang="en-US"/>
            </a:br>
            <a:r>
              <a:rPr lang="en-US"/>
              <a:t>at Unsignalized Intersections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511B9EA-0D6A-5B89-8546-8E3E04290E32}"/>
              </a:ext>
            </a:extLst>
          </p:cNvPr>
          <p:cNvSpPr/>
          <p:nvPr/>
        </p:nvSpPr>
        <p:spPr>
          <a:xfrm>
            <a:off x="0" y="1608717"/>
            <a:ext cx="4394320" cy="13011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Increase Sight Distance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BC4D5-3DA1-3A1E-A09B-6F10126E644D}"/>
              </a:ext>
            </a:extLst>
          </p:cNvPr>
          <p:cNvSpPr/>
          <p:nvPr/>
        </p:nvSpPr>
        <p:spPr>
          <a:xfrm>
            <a:off x="88608" y="3127662"/>
            <a:ext cx="3719945" cy="2506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/>
              <a:t>Daylighting- Increasing sight distance by prohibiting parking by an additional 20 feet </a:t>
            </a:r>
          </a:p>
        </p:txBody>
      </p:sp>
    </p:spTree>
    <p:extLst>
      <p:ext uri="{BB962C8B-B14F-4D97-AF65-F5344CB8AC3E}">
        <p14:creationId xmlns:p14="http://schemas.microsoft.com/office/powerpoint/2010/main" val="101176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ssing Denver? Tour the city's art ...">
            <a:extLst>
              <a:ext uri="{FF2B5EF4-FFF2-40B4-BE49-F238E27FC236}">
                <a16:creationId xmlns:a16="http://schemas.microsoft.com/office/drawing/2014/main" id="{ACAE1A5C-7F25-D277-15C9-3F7EF69AD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7" b="2713"/>
          <a:stretch/>
        </p:blipFill>
        <p:spPr bwMode="auto">
          <a:xfrm>
            <a:off x="558265" y="1352076"/>
            <a:ext cx="10951793" cy="450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E55DD-64F8-2686-D993-D00BCE22B932}"/>
              </a:ext>
            </a:extLst>
          </p:cNvPr>
          <p:cNvSpPr/>
          <p:nvPr/>
        </p:nvSpPr>
        <p:spPr>
          <a:xfrm>
            <a:off x="1212783" y="2531444"/>
            <a:ext cx="3840480" cy="269988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BDABA-5D68-7239-D3C6-04BD51D4D9A8}"/>
              </a:ext>
            </a:extLst>
          </p:cNvPr>
          <p:cNvSpPr/>
          <p:nvPr/>
        </p:nvSpPr>
        <p:spPr>
          <a:xfrm>
            <a:off x="1212783" y="1626669"/>
            <a:ext cx="3840480" cy="7411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3A75-4941-14B3-97AB-398EDDA2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124" y="580596"/>
            <a:ext cx="10613656" cy="1176013"/>
          </a:xfrm>
        </p:spPr>
        <p:txBody>
          <a:bodyPr/>
          <a:lstStyle/>
          <a:p>
            <a:r>
              <a:rPr lang="en-US"/>
              <a:t>Near Term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ECA0-B113-EA7E-85A7-5CBEF4E0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048" y="1789889"/>
            <a:ext cx="3551722" cy="577926"/>
          </a:xfrm>
          <a:solidFill>
            <a:schemeClr val="accent1"/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chemeClr val="bg1"/>
                </a:solidFill>
              </a:rPr>
              <a:t>Bulbouts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FDEA-5D7D-5459-653A-BA86A3B6E70E}"/>
              </a:ext>
            </a:extLst>
          </p:cNvPr>
          <p:cNvSpPr txBox="1"/>
          <p:nvPr/>
        </p:nvSpPr>
        <p:spPr>
          <a:xfrm>
            <a:off x="558265" y="3004224"/>
            <a:ext cx="459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13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Ave &amp; Ogden, Corona, Downing and Marion</a:t>
            </a:r>
          </a:p>
          <a:p>
            <a:pPr lvl="2"/>
            <a:endParaRPr lang="en-US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14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Ave &amp; Washington, Corona, Marion and Lafayette</a:t>
            </a:r>
          </a:p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A6EB3-6025-CFB6-AA21-F44621A713F2}"/>
              </a:ext>
            </a:extLst>
          </p:cNvPr>
          <p:cNvSpPr/>
          <p:nvPr/>
        </p:nvSpPr>
        <p:spPr>
          <a:xfrm>
            <a:off x="6214836" y="1626669"/>
            <a:ext cx="3840480" cy="7411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20D9DB-F897-BA7A-EF76-2AFADF886F8E}"/>
              </a:ext>
            </a:extLst>
          </p:cNvPr>
          <p:cNvSpPr txBox="1">
            <a:spLocks/>
          </p:cNvSpPr>
          <p:nvPr/>
        </p:nvSpPr>
        <p:spPr>
          <a:xfrm>
            <a:off x="6359215" y="1789889"/>
            <a:ext cx="3551722" cy="577926"/>
          </a:xfrm>
          <a:solidFill>
            <a:schemeClr val="accent1"/>
          </a:solidFill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33" kern="1200" baseline="0">
                <a:solidFill>
                  <a:schemeClr val="bg2">
                    <a:lumMod val="25000"/>
                  </a:schemeClr>
                </a:solidFill>
                <a:latin typeface="Franklin Gothic Book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33" kern="1200" baseline="0">
                <a:solidFill>
                  <a:schemeClr val="bg2">
                    <a:lumMod val="25000"/>
                  </a:schemeClr>
                </a:solidFill>
                <a:latin typeface="Franklin Gothic Book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33" kern="1200" baseline="0">
                <a:solidFill>
                  <a:schemeClr val="bg2">
                    <a:lumMod val="25000"/>
                  </a:schemeClr>
                </a:solidFill>
                <a:latin typeface="Franklin Gothic Book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33" kern="1200" baseline="0">
                <a:solidFill>
                  <a:schemeClr val="bg2">
                    <a:lumMod val="25000"/>
                  </a:schemeClr>
                </a:solidFill>
                <a:latin typeface="Franklin Gothic Book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933" kern="1200" baseline="0">
                <a:solidFill>
                  <a:schemeClr val="bg2">
                    <a:lumMod val="25000"/>
                  </a:schemeClr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chemeClr val="bg1"/>
                </a:solidFill>
              </a:rPr>
              <a:t>Two-Way Conversion</a:t>
            </a:r>
          </a:p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52A9B2-288C-1098-9250-7821591301C9}"/>
              </a:ext>
            </a:extLst>
          </p:cNvPr>
          <p:cNvSpPr/>
          <p:nvPr/>
        </p:nvSpPr>
        <p:spPr>
          <a:xfrm>
            <a:off x="6214836" y="2531444"/>
            <a:ext cx="3840480" cy="269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D739B-4D70-D727-3948-274409379EAE}"/>
              </a:ext>
            </a:extLst>
          </p:cNvPr>
          <p:cNvSpPr txBox="1"/>
          <p:nvPr/>
        </p:nvSpPr>
        <p:spPr>
          <a:xfrm>
            <a:off x="5464066" y="3004224"/>
            <a:ext cx="459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13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&amp; 14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from Quebec to Yosemite- Spring/ Summer 2025</a:t>
            </a:r>
          </a:p>
          <a:p>
            <a:pPr lvl="2"/>
            <a:endParaRPr lang="en-US">
              <a:solidFill>
                <a:schemeClr val="bg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2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206</Words>
  <Application>Microsoft Office PowerPoint</Application>
  <PresentationFormat>Widescreen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Libre Franklin</vt:lpstr>
      <vt:lpstr>Wingdings</vt:lpstr>
      <vt:lpstr>Office Theme</vt:lpstr>
      <vt:lpstr>PowerPoint Presentation</vt:lpstr>
      <vt:lpstr>Study Boundaries</vt:lpstr>
      <vt:lpstr>Crash History 2018-2022</vt:lpstr>
      <vt:lpstr>Percent of Vehicles Speeding by Street</vt:lpstr>
      <vt:lpstr>Themes from Outreach</vt:lpstr>
      <vt:lpstr>Speeding Proposed Solutions</vt:lpstr>
      <vt:lpstr>Speeding Additional Solutions</vt:lpstr>
      <vt:lpstr>Broadside Crashes Proposed Solutions at Unsignalized Intersections</vt:lpstr>
      <vt:lpstr>Near Term Implementation</vt:lpstr>
      <vt:lpstr>Next Steps</vt:lpstr>
      <vt:lpstr>Questions?  Website: DenverGov.org/EastAveSafety Email: EastAveSafety@DenverGov.org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Title</dc:title>
  <dc:creator>Molly Wagner</dc:creator>
  <cp:lastModifiedBy>Lanphier, Molly - DOTI CE2294 Project Manager II Engineering</cp:lastModifiedBy>
  <cp:revision>1</cp:revision>
  <cp:lastPrinted>2025-02-11T22:18:10Z</cp:lastPrinted>
  <dcterms:created xsi:type="dcterms:W3CDTF">2023-02-24T16:53:41Z</dcterms:created>
  <dcterms:modified xsi:type="dcterms:W3CDTF">2025-04-01T17:17:23Z</dcterms:modified>
</cp:coreProperties>
</file>