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7077075" cy="93630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gtqNLE5v7psRyxuYkmk4OUvIdi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5A6"/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68" autoAdjust="0"/>
    <p:restoredTop sz="83595"/>
  </p:normalViewPr>
  <p:slideViewPr>
    <p:cSldViewPr snapToGrid="0">
      <p:cViewPr varScale="1">
        <p:scale>
          <a:sx n="96" d="100"/>
          <a:sy n="96" d="100"/>
        </p:scale>
        <p:origin x="128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A45A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Sheet1!$A$1:$A$6</c:f>
              <c:strCache>
                <c:ptCount val="5"/>
                <c:pt idx="0">
                  <c:v>Website Hosting</c:v>
                </c:pt>
                <c:pt idx="1">
                  <c:v>Newsletter</c:v>
                </c:pt>
                <c:pt idx="2">
                  <c:v>Social Events</c:v>
                </c:pt>
                <c:pt idx="3">
                  <c:v>Cleanup</c:v>
                </c:pt>
                <c:pt idx="4">
                  <c:v>Other &amp; print notices</c:v>
                </c:pt>
              </c:strCache>
            </c:strRef>
          </c:cat>
          <c:val>
            <c:numRef>
              <c:f>Sheet1!$B$1:$B$6</c:f>
              <c:numCache>
                <c:formatCode>0%</c:formatCode>
                <c:ptCount val="6"/>
                <c:pt idx="0">
                  <c:v>0.28000000000000003</c:v>
                </c:pt>
                <c:pt idx="1">
                  <c:v>0.18</c:v>
                </c:pt>
                <c:pt idx="2">
                  <c:v>0.17</c:v>
                </c:pt>
                <c:pt idx="3">
                  <c:v>0.1</c:v>
                </c:pt>
                <c:pt idx="4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FC-4DA9-9206-A6B3726C73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26232319"/>
        <c:axId val="1226224159"/>
      </c:barChart>
      <c:catAx>
        <c:axId val="1226232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6224159"/>
        <c:crosses val="autoZero"/>
        <c:auto val="1"/>
        <c:lblAlgn val="ctr"/>
        <c:lblOffset val="100"/>
        <c:noMultiLvlLbl val="0"/>
      </c:catAx>
      <c:valAx>
        <c:axId val="1226224159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226232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A1DEEC1-B5D0-3CA6-3A73-77D3CB5592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945A4F-97A7-8F70-D862-F68D010179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08439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B19D9-1496-8E4D-AC71-99C3159F98B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BEDA37-3778-BBD5-C360-73183F0BC2D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4694CD-A95E-E186-3765-B94D8F5283C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08439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5E6B7-1765-E84D-803F-BA3C74E4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29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6" y="0"/>
            <a:ext cx="3066733" cy="468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08711" y="0"/>
            <a:ext cx="3066733" cy="468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6" y="8893296"/>
            <a:ext cx="3066733" cy="468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08711" y="8893296"/>
            <a:ext cx="3066733" cy="468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" name="Google Shape;62;p1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 dirty="0"/>
              <a:t>Jeff B.</a:t>
            </a:r>
            <a:endParaRPr sz="2000" dirty="0"/>
          </a:p>
        </p:txBody>
      </p:sp>
      <p:sp>
        <p:nvSpPr>
          <p:cNvPr id="63" name="Google Shape;63;p1:notes"/>
          <p:cNvSpPr txBox="1">
            <a:spLocks noGrp="1"/>
          </p:cNvSpPr>
          <p:nvPr>
            <p:ph type="sldNum" idx="12"/>
          </p:nvPr>
        </p:nvSpPr>
        <p:spPr>
          <a:xfrm>
            <a:off x="4008711" y="8893296"/>
            <a:ext cx="3066733" cy="468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4aaf7114ab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4" name="Google Shape;134;g34aaf7114ab_0_56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00" cy="4213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762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2000" dirty="0"/>
              <a:t>Jeff B. Please raise your hand to speak. I and other board members will respond as well as we can.</a:t>
            </a:r>
            <a:endParaRPr sz="2000" dirty="0"/>
          </a:p>
        </p:txBody>
      </p:sp>
      <p:sp>
        <p:nvSpPr>
          <p:cNvPr id="135" name="Google Shape;135;g34aaf7114ab_0_56:notes"/>
          <p:cNvSpPr txBox="1">
            <a:spLocks noGrp="1"/>
          </p:cNvSpPr>
          <p:nvPr>
            <p:ph type="sldNum" idx="12"/>
          </p:nvPr>
        </p:nvSpPr>
        <p:spPr>
          <a:xfrm>
            <a:off x="4008705" y="8893296"/>
            <a:ext cx="30666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4aaf7114ab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1" name="Google Shape;141;g34aaf7114ab_0_64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00" cy="4213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 dirty="0"/>
              <a:t>Jeff Becker:  Read slide.</a:t>
            </a:r>
            <a:endParaRPr sz="2000" dirty="0"/>
          </a:p>
        </p:txBody>
      </p:sp>
      <p:sp>
        <p:nvSpPr>
          <p:cNvPr id="142" name="Google Shape;142;g34aaf7114ab_0_64:notes"/>
          <p:cNvSpPr txBox="1">
            <a:spLocks noGrp="1"/>
          </p:cNvSpPr>
          <p:nvPr>
            <p:ph type="sldNum" idx="12"/>
          </p:nvPr>
        </p:nvSpPr>
        <p:spPr>
          <a:xfrm>
            <a:off x="4008705" y="8893296"/>
            <a:ext cx="30666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4aaf7114ab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g34aaf7114ab_0_38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00" cy="4213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Susan.  Anyone else like to be a candidate? Call candidates to present themselves.  Vote. Please fill out your ballots and put them into the box. Next slides.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000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This year we are electing 3 board members</a:t>
            </a:r>
            <a:endParaRPr sz="2000"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149" name="Google Shape;149;g34aaf7114ab_0_38:notes"/>
          <p:cNvSpPr txBox="1">
            <a:spLocks noGrp="1"/>
          </p:cNvSpPr>
          <p:nvPr>
            <p:ph type="sldNum" idx="12"/>
          </p:nvPr>
        </p:nvSpPr>
        <p:spPr>
          <a:xfrm>
            <a:off x="4008705" y="8893296"/>
            <a:ext cx="30666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4aaf7114ab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5" name="Google Shape;155;g34aaf7114ab_0_78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00" cy="4213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 dirty="0"/>
              <a:t>Susan</a:t>
            </a:r>
            <a:endParaRPr sz="2000" dirty="0"/>
          </a:p>
        </p:txBody>
      </p:sp>
      <p:sp>
        <p:nvSpPr>
          <p:cNvPr id="156" name="Google Shape;156;g34aaf7114ab_0_78:notes"/>
          <p:cNvSpPr txBox="1">
            <a:spLocks noGrp="1"/>
          </p:cNvSpPr>
          <p:nvPr>
            <p:ph type="sldNum" idx="12"/>
          </p:nvPr>
        </p:nvSpPr>
        <p:spPr>
          <a:xfrm>
            <a:off x="4008705" y="8893296"/>
            <a:ext cx="30666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152400" lvl="0" indent="0" algn="l" rtl="0">
              <a:spcBef>
                <a:spcPts val="324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2000" dirty="0">
                <a:latin typeface="Arial"/>
                <a:ea typeface="Arial"/>
                <a:cs typeface="Arial"/>
                <a:sym typeface="Arial"/>
              </a:rPr>
              <a:t>Danielle</a:t>
            </a:r>
            <a:r>
              <a:rPr lang="en-US" dirty="0">
                <a:latin typeface="Arial"/>
                <a:ea typeface="Arial"/>
                <a:cs typeface="Arial"/>
                <a:sym typeface="Arial"/>
              </a:rPr>
              <a:t>.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098AED-D695-3483-5CF4-89A497DE6AB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4aaf7114ab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g34aaf7114ab_0_72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00" cy="4213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 dirty="0"/>
              <a:t>Susan Bernard.  We will announce the new elected board on the E news.</a:t>
            </a:r>
            <a:endParaRPr sz="2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71" name="Google Shape;171;g34aaf7114ab_0_72:notes"/>
          <p:cNvSpPr txBox="1">
            <a:spLocks noGrp="1"/>
          </p:cNvSpPr>
          <p:nvPr>
            <p:ph type="sldNum" idx="12"/>
          </p:nvPr>
        </p:nvSpPr>
        <p:spPr>
          <a:xfrm>
            <a:off x="4008705" y="8893296"/>
            <a:ext cx="30666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7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7" name="Google Shape;17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4805A4-F843-8F33-CB8D-1DF578DE882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5:notes"/>
          <p:cNvSpPr txBox="1">
            <a:spLocks noGrp="1"/>
          </p:cNvSpPr>
          <p:nvPr>
            <p:ph type="sldNum" idx="12"/>
          </p:nvPr>
        </p:nvSpPr>
        <p:spPr>
          <a:xfrm>
            <a:off x="4008711" y="8893296"/>
            <a:ext cx="3066733" cy="468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71" name="Google Shape;71;p5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 dirty="0"/>
              <a:t>Jeff B. I’d like to introduce our current board of directors of Winston Down Community Assoc. Please stand.</a:t>
            </a:r>
            <a:endParaRPr sz="2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6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 dirty="0"/>
              <a:t>Jeff B. I’d like to introduce our current </a:t>
            </a:r>
            <a:r>
              <a:rPr lang="en-US" sz="2000" dirty="0" err="1"/>
              <a:t>commitee</a:t>
            </a:r>
            <a:r>
              <a:rPr lang="en-US" sz="2000" dirty="0"/>
              <a:t> chairs Please stand. Special thanks to all serving in those roles. Inter Neighborhood Cooperation</a:t>
            </a:r>
            <a:endParaRPr sz="2000" dirty="0">
              <a:highlight>
                <a:srgbClr val="FFFF00"/>
              </a:highlight>
            </a:endParaRPr>
          </a:p>
        </p:txBody>
      </p:sp>
      <p:sp>
        <p:nvSpPr>
          <p:cNvPr id="78" name="Google Shape;7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40B33C-BF65-45BF-5D22-DB050E5D4EB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de9d4fbbc3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de9d4fbbc3_0_4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00" cy="4213501"/>
          </a:xfrm>
          <a:prstGeom prst="rect">
            <a:avLst/>
          </a:prstGeom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Jeff B. In addition, we would like to thank the past presidents. Please rise. Also Matt Walter.</a:t>
            </a:r>
            <a:endParaRPr sz="2000" dirty="0"/>
          </a:p>
        </p:txBody>
      </p:sp>
      <p:sp>
        <p:nvSpPr>
          <p:cNvPr id="85" name="Google Shape;85;g3de9d4fbbc3_0_4:notes"/>
          <p:cNvSpPr txBox="1">
            <a:spLocks noGrp="1"/>
          </p:cNvSpPr>
          <p:nvPr>
            <p:ph type="sldNum" idx="12"/>
          </p:nvPr>
        </p:nvSpPr>
        <p:spPr>
          <a:xfrm>
            <a:off x="4008705" y="8893296"/>
            <a:ext cx="3066600" cy="468300"/>
          </a:xfrm>
          <a:prstGeom prst="rect">
            <a:avLst/>
          </a:prstGeom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d52f51a9a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d52f51a9a1_0_1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00" cy="4213501"/>
          </a:xfrm>
          <a:prstGeom prst="rect">
            <a:avLst/>
          </a:prstGeom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Jane Lorimer.  Rabbi Bernie Gerson for eblasts. Jane to recruit help. </a:t>
            </a:r>
            <a:r>
              <a:rPr lang="en-US" sz="2000"/>
              <a:t>Explain handout survey</a:t>
            </a:r>
            <a:r>
              <a:rPr lang="en-US" sz="2000" dirty="0"/>
              <a:t>.</a:t>
            </a:r>
            <a:endParaRPr sz="2000" dirty="0">
              <a:highlight>
                <a:srgbClr val="FFFF00"/>
              </a:highlight>
            </a:endParaRPr>
          </a:p>
        </p:txBody>
      </p:sp>
      <p:sp>
        <p:nvSpPr>
          <p:cNvPr id="92" name="Google Shape;92;g3d52f51a9a1_0_1:notes"/>
          <p:cNvSpPr txBox="1">
            <a:spLocks noGrp="1"/>
          </p:cNvSpPr>
          <p:nvPr>
            <p:ph type="sldNum" idx="12"/>
          </p:nvPr>
        </p:nvSpPr>
        <p:spPr>
          <a:xfrm>
            <a:off x="4008705" y="8893296"/>
            <a:ext cx="3066600" cy="468300"/>
          </a:xfrm>
          <a:prstGeom prst="rect">
            <a:avLst/>
          </a:prstGeom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4aaf7114ab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34aaf7114ab_0_20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00" cy="42135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dirty="0"/>
              <a:t>Brinley Buczkowski</a:t>
            </a:r>
            <a:endParaRPr sz="2000" dirty="0"/>
          </a:p>
        </p:txBody>
      </p:sp>
      <p:sp>
        <p:nvSpPr>
          <p:cNvPr id="99" name="Google Shape;99;g34aaf7114ab_0_20:notes"/>
          <p:cNvSpPr txBox="1">
            <a:spLocks noGrp="1"/>
          </p:cNvSpPr>
          <p:nvPr>
            <p:ph type="sldNum" idx="12"/>
          </p:nvPr>
        </p:nvSpPr>
        <p:spPr>
          <a:xfrm>
            <a:off x="4008705" y="8893296"/>
            <a:ext cx="30666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cf47ec851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cf47ec851a_0_6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00" cy="4213501"/>
          </a:xfrm>
          <a:prstGeom prst="rect">
            <a:avLst/>
          </a:prstGeom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Mickey Greenberg, Safety Chair for WDCA</a:t>
            </a:r>
            <a:endParaRPr sz="2000" dirty="0"/>
          </a:p>
        </p:txBody>
      </p:sp>
      <p:sp>
        <p:nvSpPr>
          <p:cNvPr id="106" name="Google Shape;106;g3cf47ec851a_0_6:notes"/>
          <p:cNvSpPr txBox="1">
            <a:spLocks noGrp="1"/>
          </p:cNvSpPr>
          <p:nvPr>
            <p:ph type="sldNum" idx="12"/>
          </p:nvPr>
        </p:nvSpPr>
        <p:spPr>
          <a:xfrm>
            <a:off x="4008705" y="8893296"/>
            <a:ext cx="3066600" cy="468300"/>
          </a:xfrm>
          <a:prstGeom prst="rect">
            <a:avLst/>
          </a:prstGeom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cf47ec851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cf47ec851a_0_0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00" cy="4213501"/>
          </a:xfrm>
          <a:prstGeom prst="rect">
            <a:avLst/>
          </a:prstGeom>
        </p:spPr>
        <p:txBody>
          <a:bodyPr spcFirstLastPara="1" wrap="square" lIns="93925" tIns="46950" rIns="93925" bIns="469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Susan Bernard.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All residents were sent survey and invitation to open DOTI meetings in 2024-2025.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Ent to: Patrick C. Riley, DOF Bond Program Controls Manager</a:t>
            </a:r>
            <a:endParaRPr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Project Panelists from WDCA: Mickey Greenberg, Jane Lorimer, Deborah Costin. Thanks!  </a:t>
            </a:r>
            <a:br>
              <a:rPr lang="en-US" sz="2000" dirty="0"/>
            </a:br>
            <a:r>
              <a:rPr lang="en-US" sz="2000" dirty="0"/>
              <a:t>WDCA Total  Group: Susan Bernard, Tim Rooney; Joanna Milewski; Mickey Greenberg, David Halterman, Jeff Becker. Thanks!</a:t>
            </a:r>
            <a:endParaRPr sz="2000" dirty="0"/>
          </a:p>
        </p:txBody>
      </p:sp>
      <p:sp>
        <p:nvSpPr>
          <p:cNvPr id="113" name="Google Shape;113;g3cf47ec851a_0_0:notes"/>
          <p:cNvSpPr txBox="1">
            <a:spLocks noGrp="1"/>
          </p:cNvSpPr>
          <p:nvPr>
            <p:ph type="sldNum" idx="12"/>
          </p:nvPr>
        </p:nvSpPr>
        <p:spPr>
          <a:xfrm>
            <a:off x="4008705" y="8893296"/>
            <a:ext cx="3066600" cy="468300"/>
          </a:xfrm>
          <a:prstGeom prst="rect">
            <a:avLst/>
          </a:prstGeom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1675"/>
            <a:ext cx="4679950" cy="35115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p15:notes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 dirty="0"/>
              <a:t>Susan. We are honored to have District 5 CW Sawyer with us </a:t>
            </a:r>
            <a:r>
              <a:rPr lang="en-US" sz="2000" dirty="0" err="1"/>
              <a:t>tonite</a:t>
            </a:r>
            <a:r>
              <a:rPr lang="en-US" sz="2000" dirty="0"/>
              <a:t>. She will be sharing highlights that affect our neighborhood.</a:t>
            </a:r>
            <a:endParaRPr sz="2000" dirty="0"/>
          </a:p>
        </p:txBody>
      </p:sp>
      <p:sp>
        <p:nvSpPr>
          <p:cNvPr id="120" name="Google Shape;120;p15:notes"/>
          <p:cNvSpPr txBox="1">
            <a:spLocks noGrp="1"/>
          </p:cNvSpPr>
          <p:nvPr>
            <p:ph type="sldNum" idx="12"/>
          </p:nvPr>
        </p:nvSpPr>
        <p:spPr>
          <a:xfrm>
            <a:off x="4008711" y="8893296"/>
            <a:ext cx="3066733" cy="468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5" tIns="46950" rIns="93925" bIns="4695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3dc9b754f4a_0_4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g3dc9b754f4a_0_4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" name="Google Shape;16;g3dc9b754f4a_0_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dc9b754f4a_0_39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0" name="Google Shape;50;g3dc9b754f4a_0_39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g3dc9b754f4a_0_3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dc9b754f4a_0_4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dc9b754f4a_0_45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224"/>
              <a:buChar char="?"/>
              <a:defRPr/>
            </a:lvl1pPr>
            <a:lvl2pPr marL="914400" lvl="1" indent="-342900" algn="l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g3dc9b754f4a_0_45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3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g3dc9b754f4a_0_45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g3dc9b754f4a_0_45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9" name="Google Shape;59;g3dc9b754f4a_0_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3dc9b754f4a_0_8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g3dc9b754f4a_0_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dc9b754f4a_0_1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g3dc9b754f4a_0_1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g3dc9b754f4a_0_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3dc9b754f4a_0_1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g3dc9b754f4a_0_1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g3dc9b754f4a_0_1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g3dc9b754f4a_0_1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3dc9b754f4a_0_20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g3dc9b754f4a_0_2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dc9b754f4a_0_23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g3dc9b754f4a_0_23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g3dc9b754f4a_0_2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dc9b754f4a_0_27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8" name="Google Shape;38;g3dc9b754f4a_0_2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3dc9b754f4a_0_30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g3dc9b754f4a_0_30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g3dc9b754f4a_0_30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g3dc9b754f4a_0_30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g3dc9b754f4a_0_3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3dc9b754f4a_0_36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g3dc9b754f4a_0_3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dc9b754f4a_0_0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g3dc9b754f4a_0_0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g3dc9b754f4a_0_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"/>
          <p:cNvSpPr txBox="1">
            <a:spLocks noGrp="1"/>
          </p:cNvSpPr>
          <p:nvPr>
            <p:ph type="ctrTitle"/>
          </p:nvPr>
        </p:nvSpPr>
        <p:spPr>
          <a:xfrm>
            <a:off x="803850" y="144865"/>
            <a:ext cx="75363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4800"/>
              <a:buFont typeface="Lucida Sans"/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Welcome!</a:t>
            </a:r>
            <a:b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Winston Downs Community Association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Annual Meeting April 2025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6" name="Google Shape;66;p1"/>
          <p:cNvSpPr txBox="1">
            <a:spLocks noGrp="1"/>
          </p:cNvSpPr>
          <p:nvPr>
            <p:ph type="subTitle" idx="1"/>
          </p:nvPr>
        </p:nvSpPr>
        <p:spPr>
          <a:xfrm>
            <a:off x="647700" y="2146852"/>
            <a:ext cx="7848600" cy="407077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Please sign in &amp; visit our information tables and sign up for committees, meet neighbors!</a:t>
            </a: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endParaRPr lang="en-US" sz="1400" dirty="0">
              <a:solidFill>
                <a:schemeClr val="dk1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Renew your membership or JOIN tonight! </a:t>
            </a:r>
            <a:br>
              <a:rPr lang="en-US" sz="2400" dirty="0">
                <a:solidFill>
                  <a:schemeClr val="dk1"/>
                </a:solidFill>
              </a:rPr>
            </a:br>
            <a:r>
              <a:rPr lang="en-US" sz="2400" i="1" dirty="0">
                <a:solidFill>
                  <a:schemeClr val="dk1"/>
                </a:solidFill>
              </a:rPr>
              <a:t>Only members may obtain ballots for board election.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endParaRPr lang="en-US" sz="1400" i="1" dirty="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Get a raffle ticket with paid membership!</a:t>
            </a: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endParaRPr sz="1400" dirty="0">
              <a:solidFill>
                <a:schemeClr val="dk1"/>
              </a:solidFill>
            </a:endParaRPr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u="sng" dirty="0">
                <a:solidFill>
                  <a:schemeClr val="dk1"/>
                </a:solidFill>
              </a:rPr>
              <a:t>All attendees</a:t>
            </a:r>
            <a:r>
              <a:rPr lang="en-US" sz="2400" dirty="0">
                <a:solidFill>
                  <a:schemeClr val="dk1"/>
                </a:solidFill>
              </a:rPr>
              <a:t>: Please fill out a survey re how WDCA communicates with residents.</a:t>
            </a:r>
            <a:endParaRPr sz="2400" dirty="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36"/>
              <a:buNone/>
            </a:pPr>
            <a:endParaRPr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B7C80B-7A98-28F8-CD46-0160DE2407D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>
            <a:spLocks noGrp="1"/>
          </p:cNvSpPr>
          <p:nvPr>
            <p:ph type="ctrTitle"/>
          </p:nvPr>
        </p:nvSpPr>
        <p:spPr>
          <a:xfrm>
            <a:off x="304800" y="381000"/>
            <a:ext cx="8040600" cy="10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000"/>
              <a:buFont typeface="Lucida Sans"/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Updates &amp; Q/A</a:t>
            </a:r>
            <a:b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Councilwoman Amanda Sawyer-District 5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24" name="Google Shape;124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42591" y="2146437"/>
            <a:ext cx="3289851" cy="336977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218E84E-AD00-79BF-C339-8BE471491B6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4aaf7114ab_0_56"/>
          <p:cNvSpPr txBox="1">
            <a:spLocks noGrp="1"/>
          </p:cNvSpPr>
          <p:nvPr>
            <p:ph type="body" idx="1"/>
          </p:nvPr>
        </p:nvSpPr>
        <p:spPr>
          <a:xfrm>
            <a:off x="1023729" y="1648625"/>
            <a:ext cx="6758610" cy="43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7620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800" b="1" dirty="0">
                <a:solidFill>
                  <a:srgbClr val="007635"/>
                </a:solidFill>
              </a:rPr>
              <a:t>We welcome input from </a:t>
            </a:r>
            <a:r>
              <a:rPr lang="en-US" sz="2800" b="1" u="sng" dirty="0">
                <a:solidFill>
                  <a:srgbClr val="007635"/>
                </a:solidFill>
              </a:rPr>
              <a:t>all residents </a:t>
            </a:r>
            <a:r>
              <a:rPr lang="en-US" sz="2800" b="1" dirty="0">
                <a:solidFill>
                  <a:srgbClr val="007635"/>
                </a:solidFill>
              </a:rPr>
              <a:t>to help us serve you better.</a:t>
            </a:r>
          </a:p>
          <a:p>
            <a:pPr marL="457200" lvl="0" indent="-3810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800" dirty="0">
                <a:solidFill>
                  <a:schemeClr val="dk1"/>
                </a:solidFill>
              </a:rPr>
              <a:t>Comments</a:t>
            </a:r>
            <a:endParaRPr sz="2800" dirty="0">
              <a:solidFill>
                <a:schemeClr val="dk1"/>
              </a:solidFill>
            </a:endParaRP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800" dirty="0">
                <a:solidFill>
                  <a:schemeClr val="dk1"/>
                </a:solidFill>
              </a:rPr>
              <a:t>Suggestions</a:t>
            </a:r>
            <a:endParaRPr sz="2800" dirty="0">
              <a:solidFill>
                <a:schemeClr val="dk1"/>
              </a:solidFill>
            </a:endParaRP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800" dirty="0">
                <a:solidFill>
                  <a:schemeClr val="dk1"/>
                </a:solidFill>
              </a:rPr>
              <a:t>Questions?</a:t>
            </a:r>
            <a:endParaRPr sz="2800" dirty="0">
              <a:solidFill>
                <a:schemeClr val="dk1"/>
              </a:solidFill>
            </a:endParaRPr>
          </a:p>
        </p:txBody>
      </p:sp>
      <p:sp>
        <p:nvSpPr>
          <p:cNvPr id="138" name="Google Shape;138;g34aaf7114ab_0_5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Resident Open Forum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FD05BA-AA1D-7DA8-DB84-1765D02B559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59459-5241-557E-A7F1-58A8BBEAF9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9542" y="3560072"/>
            <a:ext cx="21431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4aaf7114ab_0_64"/>
          <p:cNvSpPr txBox="1">
            <a:spLocks noGrp="1"/>
          </p:cNvSpPr>
          <p:nvPr>
            <p:ph type="body" idx="1"/>
          </p:nvPr>
        </p:nvSpPr>
        <p:spPr>
          <a:xfrm>
            <a:off x="457200" y="1481325"/>
            <a:ext cx="8229600" cy="48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3006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Membership is open to any property owner or resident within the boundaries of the WDCA, with participation not contingent on payment of membership dues.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endParaRPr lang="en-US" sz="1400" dirty="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One ballot per household given at sign in desk.</a:t>
            </a:r>
            <a:endParaRPr sz="2400" dirty="0">
              <a:solidFill>
                <a:schemeClr val="dk1"/>
              </a:solidFill>
            </a:endParaRPr>
          </a:p>
          <a:p>
            <a:pPr marL="621792" lvl="1" indent="-245935" algn="l" rtl="0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 dirty="0">
                <a:solidFill>
                  <a:schemeClr val="dk1"/>
                </a:solidFill>
              </a:rPr>
              <a:t>WDCA staggers elections to keep continuity.</a:t>
            </a:r>
            <a:endParaRPr sz="2400" dirty="0">
              <a:solidFill>
                <a:schemeClr val="dk1"/>
              </a:solidFill>
            </a:endParaRPr>
          </a:p>
          <a:p>
            <a:pPr marL="621792" lvl="1" indent="-245935" algn="l" rtl="0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 dirty="0">
                <a:solidFill>
                  <a:schemeClr val="dk1"/>
                </a:solidFill>
              </a:rPr>
              <a:t>Board selects officers after our annual meeting.</a:t>
            </a:r>
            <a:endParaRPr sz="2400" dirty="0">
              <a:solidFill>
                <a:schemeClr val="dk1"/>
              </a:solidFill>
            </a:endParaRPr>
          </a:p>
          <a:p>
            <a:pPr marL="621792" lvl="1" indent="-245935" algn="l" rtl="0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 dirty="0">
                <a:solidFill>
                  <a:schemeClr val="dk1"/>
                </a:solidFill>
              </a:rPr>
              <a:t>Vote for </a:t>
            </a:r>
            <a:r>
              <a:rPr lang="en-US" sz="2400" b="1" dirty="0">
                <a:solidFill>
                  <a:schemeClr val="dk1"/>
                </a:solidFill>
              </a:rPr>
              <a:t>3</a:t>
            </a:r>
            <a:r>
              <a:rPr lang="en-US" sz="2400" dirty="0">
                <a:solidFill>
                  <a:schemeClr val="dk1"/>
                </a:solidFill>
              </a:rPr>
              <a:t> open seats.</a:t>
            </a:r>
            <a:endParaRPr sz="2400" dirty="0">
              <a:solidFill>
                <a:schemeClr val="dk1"/>
              </a:solidFill>
            </a:endParaRPr>
          </a:p>
          <a:p>
            <a:pPr marL="621792" lvl="1" indent="-245935" algn="l" rtl="0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 dirty="0">
                <a:solidFill>
                  <a:schemeClr val="dk1"/>
                </a:solidFill>
              </a:rPr>
              <a:t>Place ballots in the box marked “Vote” after candidate presentations.</a:t>
            </a:r>
          </a:p>
          <a:p>
            <a:pPr marL="621792" lvl="1" indent="-245935" algn="l" rtl="0">
              <a:lnSpc>
                <a:spcPct val="100000"/>
              </a:lnSpc>
              <a:spcBef>
                <a:spcPts val="324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endParaRPr dirty="0">
              <a:solidFill>
                <a:schemeClr val="dk1"/>
              </a:solidFill>
            </a:endParaRPr>
          </a:p>
          <a:p>
            <a:pPr marL="365760" lvl="0" indent="-300611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Ballots counted tonight by impartial residents.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</a:endParaRPr>
          </a:p>
          <a:p>
            <a:pPr marL="109728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36"/>
              <a:buFont typeface="Arial"/>
              <a:buNone/>
            </a:pPr>
            <a:endParaRPr sz="1900" dirty="0">
              <a:solidFill>
                <a:srgbClr val="0F6FC6"/>
              </a:solidFill>
            </a:endParaRPr>
          </a:p>
        </p:txBody>
      </p:sp>
      <p:sp>
        <p:nvSpPr>
          <p:cNvPr id="145" name="Google Shape;145;g34aaf7114ab_0_6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Board Elections Process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A91EAA-BDDC-6A1D-AE38-A14FB6E1E12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4aaf7114ab_0_38"/>
          <p:cNvSpPr txBox="1">
            <a:spLocks noGrp="1"/>
          </p:cNvSpPr>
          <p:nvPr>
            <p:ph type="body" idx="1"/>
          </p:nvPr>
        </p:nvSpPr>
        <p:spPr>
          <a:xfrm>
            <a:off x="457200" y="1103550"/>
            <a:ext cx="8229600" cy="50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chemeClr val="dk1"/>
                </a:solidFill>
              </a:rPr>
              <a:t>Candidates brief (1-2 minutes) background and what they would contribute to the Board:</a:t>
            </a:r>
            <a:endParaRPr sz="2600" dirty="0">
              <a:solidFill>
                <a:schemeClr val="dk1"/>
              </a:solidFill>
            </a:endParaRPr>
          </a:p>
          <a:p>
            <a:pPr marL="457200" lvl="0" indent="-394730" algn="ctr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616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Jeff Becker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-39473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16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Patti Jo </a:t>
            </a:r>
            <a:r>
              <a:rPr lang="en-US" sz="2400" dirty="0" err="1">
                <a:solidFill>
                  <a:schemeClr val="dk1"/>
                </a:solidFill>
              </a:rPr>
              <a:t>Streltzer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-39473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16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Ellis Hugunin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-39473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16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Charlie Ettelson</a:t>
            </a:r>
            <a:endParaRPr sz="2400" b="1" dirty="0">
              <a:solidFill>
                <a:srgbClr val="0F6FC6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3200" b="1" dirty="0">
              <a:solidFill>
                <a:srgbClr val="0F6FC6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rgbClr val="0F6FC6"/>
                </a:solidFill>
              </a:rPr>
              <a:t>VOTE only for 3</a:t>
            </a:r>
            <a:r>
              <a:rPr lang="en-US" sz="3000" b="1" dirty="0">
                <a:solidFill>
                  <a:srgbClr val="0F6FC6"/>
                </a:solidFill>
              </a:rPr>
              <a:t>!</a:t>
            </a:r>
            <a:endParaRPr sz="3000" b="1" dirty="0">
              <a:solidFill>
                <a:srgbClr val="0F6FC6"/>
              </a:solidFill>
            </a:endParaRPr>
          </a:p>
        </p:txBody>
      </p:sp>
      <p:sp>
        <p:nvSpPr>
          <p:cNvPr id="152" name="Google Shape;152;g34aaf7114ab_0_38"/>
          <p:cNvSpPr txBox="1">
            <a:spLocks noGrp="1"/>
          </p:cNvSpPr>
          <p:nvPr>
            <p:ph type="title"/>
          </p:nvPr>
        </p:nvSpPr>
        <p:spPr>
          <a:xfrm>
            <a:off x="457200" y="274647"/>
            <a:ext cx="8229600" cy="8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Board Candidates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5B0DDF-154F-CE32-5936-5F8A93E66C0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4aaf7114ab_0_78"/>
          <p:cNvSpPr txBox="1">
            <a:spLocks noGrp="1"/>
          </p:cNvSpPr>
          <p:nvPr>
            <p:ph type="ctrTitle"/>
          </p:nvPr>
        </p:nvSpPr>
        <p:spPr>
          <a:xfrm>
            <a:off x="518700" y="287425"/>
            <a:ext cx="7772400" cy="6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2nd Annual Food Drive for GWHS Pantry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9" name="Google Shape;159;g34aaf7114ab_0_78"/>
          <p:cNvSpPr txBox="1">
            <a:spLocks noGrp="1"/>
          </p:cNvSpPr>
          <p:nvPr>
            <p:ph type="subTitle" idx="1"/>
          </p:nvPr>
        </p:nvSpPr>
        <p:spPr>
          <a:xfrm>
            <a:off x="518700" y="1271075"/>
            <a:ext cx="7772400" cy="48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92500"/>
          </a:bodyPr>
          <a:lstStyle/>
          <a:p>
            <a:pPr marL="457200" lvl="0" indent="-41529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The pantry serves 80-100  students &amp;  GWHS Staff weekly.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-41529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Organized and supported by student &amp; parent volunteers.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-41529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Each client represents a household with </a:t>
            </a:r>
            <a:r>
              <a:rPr lang="en-US" sz="2400" dirty="0" err="1">
                <a:solidFill>
                  <a:schemeClr val="dk1"/>
                </a:solidFill>
              </a:rPr>
              <a:t>approx</a:t>
            </a:r>
            <a:r>
              <a:rPr lang="en-US" sz="2400" dirty="0">
                <a:solidFill>
                  <a:schemeClr val="dk1"/>
                </a:solidFill>
              </a:rPr>
              <a:t> 6 people to feed.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-41529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The need for food  has doubled since 2024 with more GWHS staff in need.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-41529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Donations can be dropped off every Wednesday at GWHS details are on the back table.</a:t>
            </a:r>
            <a:endParaRPr sz="2400" dirty="0">
              <a:solidFill>
                <a:schemeClr val="dk1"/>
              </a:solidFill>
            </a:endParaRPr>
          </a:p>
        </p:txBody>
      </p:sp>
      <p:pic>
        <p:nvPicPr>
          <p:cNvPr id="160" name="Google Shape;160;g34aaf7114ab_0_78" title="Food drive (1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21962" y="5504344"/>
            <a:ext cx="1362325" cy="11609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105FEF-213F-539E-5582-3F04763AA20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8"/>
          <p:cNvSpPr txBox="1">
            <a:spLocks noGrp="1"/>
          </p:cNvSpPr>
          <p:nvPr>
            <p:ph type="body" idx="1"/>
          </p:nvPr>
        </p:nvSpPr>
        <p:spPr>
          <a:xfrm>
            <a:off x="476322" y="946744"/>
            <a:ext cx="8353800" cy="58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</a:rPr>
              <a:t>Winston Downs Social committee 2026</a:t>
            </a:r>
            <a:endParaRPr sz="2400" b="1" dirty="0">
              <a:solidFill>
                <a:schemeClr val="dk1"/>
              </a:solidFill>
            </a:endParaRPr>
          </a:p>
          <a:p>
            <a:pPr marL="914400" lvl="0" indent="-381000" algn="l" rtl="0">
              <a:spcBef>
                <a:spcPts val="324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b="1" dirty="0">
                <a:solidFill>
                  <a:schemeClr val="dk1"/>
                </a:solidFill>
              </a:rPr>
              <a:t>Hosts for Fri/Sun nights out front;</a:t>
            </a:r>
            <a:r>
              <a:rPr lang="en-US" sz="2400" dirty="0">
                <a:solidFill>
                  <a:schemeClr val="dk1"/>
                </a:solidFill>
              </a:rPr>
              <a:t>  sign ups at the front table</a:t>
            </a:r>
            <a:endParaRPr sz="2400" dirty="0">
              <a:solidFill>
                <a:schemeClr val="dk1"/>
              </a:solidFill>
            </a:endParaRPr>
          </a:p>
          <a:p>
            <a:pPr marL="9144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b="1" dirty="0">
                <a:solidFill>
                  <a:schemeClr val="dk1"/>
                </a:solidFill>
              </a:rPr>
              <a:t>Ice Cream Social  Sunday, August 9th, 2026</a:t>
            </a:r>
            <a:endParaRPr sz="24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324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324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</a:rPr>
              <a:t>Volunteer opportunities with Denver Green School</a:t>
            </a:r>
            <a:endParaRPr sz="2400" b="1" dirty="0">
              <a:solidFill>
                <a:schemeClr val="dk1"/>
              </a:solidFill>
            </a:endParaRPr>
          </a:p>
          <a:p>
            <a:pPr marL="914400" lvl="0" indent="-381000" algn="l" rtl="0">
              <a:spcBef>
                <a:spcPts val="324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Volunteer field day at DGS May 21</a:t>
            </a:r>
            <a:r>
              <a:rPr lang="en-US" sz="2400" baseline="30000" dirty="0">
                <a:solidFill>
                  <a:schemeClr val="dk1"/>
                </a:solidFill>
              </a:rPr>
              <a:t>st</a:t>
            </a:r>
            <a:r>
              <a:rPr lang="en-US" sz="2400" dirty="0">
                <a:solidFill>
                  <a:schemeClr val="dk1"/>
                </a:solidFill>
              </a:rPr>
              <a:t> -  </a:t>
            </a:r>
            <a:r>
              <a:rPr lang="en-US" sz="2400" dirty="0">
                <a:solidFill>
                  <a:schemeClr val="tx1"/>
                </a:solidFill>
              </a:rPr>
              <a:t>Coordinator for Field day</a:t>
            </a:r>
            <a:endParaRPr sz="2400" dirty="0">
              <a:solidFill>
                <a:schemeClr val="tx1"/>
              </a:solidFill>
            </a:endParaRPr>
          </a:p>
          <a:p>
            <a:pPr marL="9144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Volunteer 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</a:rPr>
              <a:t>Denver Green School farm &amp; garden volunteers welcome</a:t>
            </a:r>
            <a:endParaRPr sz="2400" b="1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324"/>
              </a:spcBef>
              <a:spcAft>
                <a:spcPts val="0"/>
              </a:spcAft>
              <a:buNone/>
            </a:pPr>
            <a:endParaRPr sz="14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324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</a:rPr>
              <a:t>Other ideas:</a:t>
            </a:r>
            <a:r>
              <a:rPr lang="en-US" sz="2400" dirty="0">
                <a:solidFill>
                  <a:schemeClr val="dk1"/>
                </a:solidFill>
              </a:rPr>
              <a:t> Make up your own group and invite neighbors!</a:t>
            </a:r>
            <a:endParaRPr b="1" dirty="0">
              <a:solidFill>
                <a:schemeClr val="dk1"/>
              </a:solidFill>
            </a:endParaRPr>
          </a:p>
        </p:txBody>
      </p:sp>
      <p:sp>
        <p:nvSpPr>
          <p:cNvPr id="166" name="Google Shape;166;p8"/>
          <p:cNvSpPr txBox="1">
            <a:spLocks noGrp="1"/>
          </p:cNvSpPr>
          <p:nvPr>
            <p:ph type="title"/>
          </p:nvPr>
        </p:nvSpPr>
        <p:spPr>
          <a:xfrm>
            <a:off x="600522" y="124713"/>
            <a:ext cx="82296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4800"/>
              <a:buFont typeface="Lucida Sans"/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It Takes a Village!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67" name="Google Shape;167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43600" y="5911256"/>
            <a:ext cx="2375452" cy="6485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4184867-ACF6-5794-9792-81E642329E8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4aaf7114ab_0_72"/>
          <p:cNvSpPr txBox="1">
            <a:spLocks noGrp="1"/>
          </p:cNvSpPr>
          <p:nvPr>
            <p:ph type="body" idx="1"/>
          </p:nvPr>
        </p:nvSpPr>
        <p:spPr>
          <a:xfrm>
            <a:off x="638322" y="1361660"/>
            <a:ext cx="7410156" cy="4860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chemeClr val="dk1"/>
                </a:solidFill>
              </a:rPr>
              <a:t>1 Raffle Ticket per paid household  membership.</a:t>
            </a:r>
            <a:endParaRPr sz="3000" dirty="0">
              <a:solidFill>
                <a:schemeClr val="dk1"/>
              </a:solidFill>
            </a:endParaRPr>
          </a:p>
          <a:p>
            <a:pPr marL="91440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i="1" dirty="0">
                <a:solidFill>
                  <a:srgbClr val="FF0000"/>
                </a:solidFill>
              </a:rPr>
              <a:t>You must be present to win</a:t>
            </a:r>
            <a:r>
              <a:rPr lang="en-US" sz="3000" dirty="0">
                <a:solidFill>
                  <a:schemeClr val="dk1"/>
                </a:solidFill>
              </a:rPr>
              <a:t>.</a:t>
            </a:r>
            <a:endParaRPr sz="3000" dirty="0">
              <a:solidFill>
                <a:schemeClr val="dk1"/>
              </a:solidFill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3000" dirty="0">
              <a:solidFill>
                <a:schemeClr val="dk1"/>
              </a:solidFill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3000" u="sng" dirty="0">
                <a:solidFill>
                  <a:schemeClr val="dk1"/>
                </a:solidFill>
              </a:rPr>
              <a:t>4 - $25 Gift Cards</a:t>
            </a:r>
            <a:endParaRPr sz="3000" u="sng" dirty="0">
              <a:solidFill>
                <a:schemeClr val="dk1"/>
              </a:solidFill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chemeClr val="dk1"/>
                </a:solidFill>
              </a:rPr>
              <a:t>*King Soopers  *Walter’s Pizza</a:t>
            </a:r>
            <a:endParaRPr sz="3000" dirty="0">
              <a:solidFill>
                <a:schemeClr val="dk1"/>
              </a:solidFill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chemeClr val="dk1"/>
                </a:solidFill>
              </a:rPr>
              <a:t>*Target  *Home Depot</a:t>
            </a:r>
          </a:p>
          <a:p>
            <a:pPr marL="45720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</p:txBody>
      </p:sp>
      <p:sp>
        <p:nvSpPr>
          <p:cNvPr id="174" name="Google Shape;174;g34aaf7114ab_0_72"/>
          <p:cNvSpPr txBox="1">
            <a:spLocks noGrp="1"/>
          </p:cNvSpPr>
          <p:nvPr>
            <p:ph type="title"/>
          </p:nvPr>
        </p:nvSpPr>
        <p:spPr>
          <a:xfrm>
            <a:off x="457200" y="274647"/>
            <a:ext cx="8229600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Raffle Drawing!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847DEC-612A-9F48-A3BA-DB51C344EA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8E4381-01A8-47CA-0989-FE9444555B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572" y="4548394"/>
            <a:ext cx="2114550" cy="211455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7"/>
          <p:cNvSpPr txBox="1">
            <a:spLocks noGrp="1"/>
          </p:cNvSpPr>
          <p:nvPr>
            <p:ph type="ctrTitle"/>
          </p:nvPr>
        </p:nvSpPr>
        <p:spPr>
          <a:xfrm>
            <a:off x="609600" y="762000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4800"/>
              <a:buFont typeface="Lucida Sans"/>
              <a:buNone/>
            </a:pPr>
            <a:r>
              <a:rPr lang="en-US" sz="4000" b="1" dirty="0">
                <a:solidFill>
                  <a:srgbClr val="0A45A6"/>
                </a:solidFill>
              </a:rPr>
              <a:t>Thank you for attending!</a:t>
            </a:r>
            <a:br>
              <a:rPr lang="en-US" sz="4000" b="1" dirty="0">
                <a:solidFill>
                  <a:srgbClr val="0A45A6"/>
                </a:solidFill>
              </a:rPr>
            </a:br>
            <a:endParaRPr sz="4000" b="1" dirty="0">
              <a:solidFill>
                <a:srgbClr val="0A45A6"/>
              </a:solidFill>
            </a:endParaRPr>
          </a:p>
        </p:txBody>
      </p:sp>
      <p:sp>
        <p:nvSpPr>
          <p:cNvPr id="180" name="Google Shape;180;p17"/>
          <p:cNvSpPr txBox="1">
            <a:spLocks noGrp="1"/>
          </p:cNvSpPr>
          <p:nvPr>
            <p:ph type="subTitle" idx="1"/>
          </p:nvPr>
        </p:nvSpPr>
        <p:spPr>
          <a:xfrm>
            <a:off x="685800" y="2700296"/>
            <a:ext cx="7772400" cy="1829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72"/>
              <a:buNone/>
            </a:pPr>
            <a:r>
              <a:rPr lang="en-US" sz="3000" b="1" dirty="0">
                <a:solidFill>
                  <a:srgbClr val="0A45A6"/>
                </a:solidFill>
              </a:rPr>
              <a:t>How to reach </a:t>
            </a:r>
            <a:r>
              <a:rPr lang="en-US" sz="3000" b="1">
                <a:solidFill>
                  <a:srgbClr val="0A45A6"/>
                </a:solidFill>
              </a:rPr>
              <a:t>us at WDCA</a:t>
            </a:r>
            <a:r>
              <a:rPr lang="en-US" sz="3000" b="1" dirty="0">
                <a:solidFill>
                  <a:srgbClr val="0A45A6"/>
                </a:solidFill>
              </a:rPr>
              <a:t>:</a:t>
            </a:r>
            <a:endParaRPr sz="3000" dirty="0">
              <a:solidFill>
                <a:srgbClr val="0A45A6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128"/>
              <a:buNone/>
            </a:pPr>
            <a:r>
              <a:rPr lang="en-US" sz="3000" dirty="0">
                <a:solidFill>
                  <a:schemeClr val="dk1"/>
                </a:solidFill>
              </a:rPr>
              <a:t>Website: </a:t>
            </a:r>
            <a:r>
              <a:rPr lang="en-US" sz="3000" dirty="0" err="1">
                <a:solidFill>
                  <a:schemeClr val="dk1"/>
                </a:solidFill>
              </a:rPr>
              <a:t>www.winstondowns.org</a:t>
            </a:r>
            <a:br>
              <a:rPr lang="en-US" sz="3000" dirty="0">
                <a:solidFill>
                  <a:schemeClr val="dk1"/>
                </a:solidFill>
              </a:rPr>
            </a:br>
            <a:r>
              <a:rPr lang="en-US" sz="3000" dirty="0">
                <a:solidFill>
                  <a:schemeClr val="dk1"/>
                </a:solidFill>
              </a:rPr>
              <a:t>Email:  </a:t>
            </a:r>
            <a:r>
              <a:rPr lang="en-US" sz="3000" dirty="0" err="1">
                <a:solidFill>
                  <a:schemeClr val="dk1"/>
                </a:solidFill>
              </a:rPr>
              <a:t>info@winstondown.org</a:t>
            </a:r>
            <a:endParaRPr sz="3000" dirty="0">
              <a:solidFill>
                <a:schemeClr val="dk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4216B9-FA61-04FE-119E-D5D737CE99F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"/>
          <p:cNvSpPr txBox="1">
            <a:spLocks noGrp="1"/>
          </p:cNvSpPr>
          <p:nvPr>
            <p:ph type="body" idx="1"/>
          </p:nvPr>
        </p:nvSpPr>
        <p:spPr>
          <a:xfrm>
            <a:off x="1094350" y="1453500"/>
            <a:ext cx="6528900" cy="4939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30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Jeff Becker, President</a:t>
            </a:r>
            <a:endParaRPr sz="30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marR="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30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Susan Bernard, Vice President </a:t>
            </a:r>
            <a:endParaRPr sz="30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marR="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30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Jeff Aldrich, Secretary</a:t>
            </a:r>
            <a:endParaRPr sz="30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marR="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30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Brinley Buczkowski, Treasurer</a:t>
            </a:r>
            <a:endParaRPr sz="30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marR="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30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Danielle Taro</a:t>
            </a:r>
            <a:endParaRPr sz="30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marR="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30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Linda Peters</a:t>
            </a:r>
            <a:endParaRPr sz="30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marR="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30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Patti Jo Streltzer</a:t>
            </a:r>
            <a:endParaRPr sz="3000" dirty="0">
              <a:solidFill>
                <a:srgbClr val="980000"/>
              </a:solidFill>
              <a:latin typeface="+mn-lt"/>
            </a:endParaRPr>
          </a:p>
        </p:txBody>
      </p:sp>
      <p:sp>
        <p:nvSpPr>
          <p:cNvPr id="74" name="Google Shape;74;p5"/>
          <p:cNvSpPr txBox="1">
            <a:spLocks noGrp="1"/>
          </p:cNvSpPr>
          <p:nvPr>
            <p:ph type="title"/>
          </p:nvPr>
        </p:nvSpPr>
        <p:spPr>
          <a:xfrm>
            <a:off x="457200" y="3104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4100"/>
              <a:buFont typeface="Lucida Sans"/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WDCA Board 2025-2026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5" name="Google Shape;75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81750" y="4318653"/>
            <a:ext cx="2305050" cy="21717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E9A8B7-6751-FBD6-FDAD-7FBE2BE9E97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6"/>
          <p:cNvSpPr txBox="1">
            <a:spLocks noGrp="1"/>
          </p:cNvSpPr>
          <p:nvPr>
            <p:ph type="body" idx="1"/>
          </p:nvPr>
        </p:nvSpPr>
        <p:spPr>
          <a:xfrm>
            <a:off x="765236" y="1366414"/>
            <a:ext cx="8064886" cy="472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26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INC Delegate - Susan Bernard</a:t>
            </a:r>
            <a:endParaRPr sz="26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26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News Delivery Chairs - Jan Hoskins</a:t>
            </a:r>
            <a:endParaRPr sz="26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26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Membership Chair - Susan Bernard</a:t>
            </a:r>
            <a:endParaRPr sz="26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26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Safety Chair - Mickey Greenberg</a:t>
            </a:r>
            <a:endParaRPr sz="26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26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Welcome Chair - Susan Bernard</a:t>
            </a:r>
            <a:endParaRPr sz="26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26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Poplar St Coalition Chair - Marla </a:t>
            </a:r>
            <a:r>
              <a:rPr lang="en-US" sz="2600" dirty="0" err="1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Titkin</a:t>
            </a:r>
            <a:endParaRPr sz="26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26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Communications Chair - Jane Lorimer</a:t>
            </a:r>
            <a:endParaRPr sz="26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457200" lvl="0" indent="-4191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3000"/>
              <a:buFont typeface="Verdana"/>
              <a:buChar char="●"/>
            </a:pPr>
            <a:r>
              <a:rPr lang="en-US" sz="2600" dirty="0">
                <a:solidFill>
                  <a:srgbClr val="222222"/>
                </a:solidFill>
                <a:highlight>
                  <a:schemeClr val="lt1"/>
                </a:highlight>
                <a:latin typeface="+mn-lt"/>
                <a:ea typeface="Verdana"/>
                <a:cs typeface="Verdana"/>
                <a:sym typeface="Verdana"/>
              </a:rPr>
              <a:t>Social Chair - Danielle Taro</a:t>
            </a:r>
            <a:endParaRPr sz="2600" dirty="0">
              <a:solidFill>
                <a:srgbClr val="222222"/>
              </a:solidFill>
              <a:highlight>
                <a:schemeClr val="lt1"/>
              </a:highlight>
              <a:latin typeface="+mn-lt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1" name="Google Shape;81;p6"/>
          <p:cNvSpPr txBox="1">
            <a:spLocks noGrp="1"/>
          </p:cNvSpPr>
          <p:nvPr>
            <p:ph type="title"/>
          </p:nvPr>
        </p:nvSpPr>
        <p:spPr>
          <a:xfrm>
            <a:off x="457200" y="22341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4100"/>
              <a:buFont typeface="Lucida Sans"/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WDCA Committee Chairs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FD6C87D-C8FC-96C8-09E4-1A91B20EF4D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de9d4fbbc3_0_4"/>
          <p:cNvSpPr txBox="1">
            <a:spLocks noGrp="1"/>
          </p:cNvSpPr>
          <p:nvPr>
            <p:ph type="body" idx="1"/>
          </p:nvPr>
        </p:nvSpPr>
        <p:spPr>
          <a:xfrm>
            <a:off x="457200" y="1452278"/>
            <a:ext cx="8229600" cy="4803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As always, thank you to BMH-BJ Synagogue, for being our partner for our neighborhood community meetings.</a:t>
            </a: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endParaRPr sz="1400" dirty="0">
              <a:solidFill>
                <a:schemeClr val="dk1"/>
              </a:solidFill>
            </a:endParaRPr>
          </a:p>
          <a:p>
            <a:pPr lvl="0" indent="-419100">
              <a:spcBef>
                <a:spcPts val="0"/>
              </a:spcBef>
              <a:buClr>
                <a:schemeClr val="dk1"/>
              </a:buClr>
              <a:buSzPts val="3000"/>
              <a:buChar char="●"/>
            </a:pPr>
            <a:endParaRPr sz="1400" dirty="0">
              <a:solidFill>
                <a:schemeClr val="dk1"/>
              </a:solidFill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Thank you to Council District 5 Councilwoman Amanda Sawyer and Matt Walter, Sr. Council Aide</a:t>
            </a: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endParaRPr lang="en-US" sz="2400" dirty="0">
              <a:solidFill>
                <a:schemeClr val="dk1"/>
              </a:solidFill>
            </a:endParaRPr>
          </a:p>
          <a:p>
            <a:pPr indent="-419100">
              <a:spcBef>
                <a:spcPts val="0"/>
              </a:spcBef>
              <a:buClr>
                <a:schemeClr val="dk1"/>
              </a:buClr>
              <a:buSzPts val="3000"/>
              <a:buFont typeface="Arial"/>
              <a:buChar char="●"/>
            </a:pPr>
            <a:r>
              <a:rPr lang="en-US" sz="2400" dirty="0">
                <a:solidFill>
                  <a:schemeClr val="dk1"/>
                </a:solidFill>
              </a:rPr>
              <a:t>Thank you to past WDCA presidents still here and supporting WDCA: </a:t>
            </a:r>
            <a:br>
              <a:rPr lang="en-US" sz="2400" dirty="0">
                <a:solidFill>
                  <a:schemeClr val="dk1"/>
                </a:solidFill>
              </a:rPr>
            </a:br>
            <a:r>
              <a:rPr lang="en-US" sz="2400" dirty="0">
                <a:solidFill>
                  <a:schemeClr val="dk1"/>
                </a:solidFill>
              </a:rPr>
              <a:t>Dave Halterman, Harvey Cohen, Paul Hoskins, Tim Rooney, Jane Lorimer, &amp; Jeff Aldrich.</a:t>
            </a: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endParaRPr sz="2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8" name="Google Shape;88;g3de9d4fbbc3_0_4"/>
          <p:cNvSpPr txBox="1">
            <a:spLocks noGrp="1"/>
          </p:cNvSpPr>
          <p:nvPr>
            <p:ph type="title"/>
          </p:nvPr>
        </p:nvSpPr>
        <p:spPr>
          <a:xfrm>
            <a:off x="457200" y="274646"/>
            <a:ext cx="8229600" cy="728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Thank You’s!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F64ED2-1F4A-5205-514D-9959156C486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52f51a9a1_0_1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i="1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Verdana"/>
              <a:buChar char="●"/>
            </a:pPr>
            <a:r>
              <a:rPr lang="en-US" sz="2800" dirty="0">
                <a:solidFill>
                  <a:schemeClr val="dk1"/>
                </a:solidFill>
                <a:latin typeface="+mn-lt"/>
                <a:ea typeface="Verdana"/>
                <a:cs typeface="Verdana"/>
                <a:sym typeface="Verdana"/>
              </a:rPr>
              <a:t>E-blasts, emailed news</a:t>
            </a:r>
            <a:endParaRPr sz="2800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4572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Verdana"/>
              <a:buChar char="●"/>
            </a:pPr>
            <a:r>
              <a:rPr lang="en-US" sz="2800" dirty="0">
                <a:solidFill>
                  <a:schemeClr val="dk1"/>
                </a:solidFill>
                <a:latin typeface="+mn-lt"/>
                <a:ea typeface="Verdana"/>
                <a:cs typeface="Verdana"/>
                <a:sym typeface="Verdana"/>
              </a:rPr>
              <a:t>Print pieces to every occupied home</a:t>
            </a:r>
            <a:endParaRPr sz="2800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91440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Verdana"/>
              <a:buChar char="○"/>
            </a:pPr>
            <a:r>
              <a:rPr lang="en-US" sz="2400" dirty="0">
                <a:solidFill>
                  <a:schemeClr val="dk1"/>
                </a:solidFill>
                <a:latin typeface="+mn-lt"/>
                <a:ea typeface="Verdana"/>
                <a:cs typeface="Verdana"/>
                <a:sym typeface="Verdana"/>
              </a:rPr>
              <a:t>Year-end newsletter &amp; membership application</a:t>
            </a:r>
            <a:endParaRPr sz="2400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91440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Verdana"/>
              <a:buChar char="○"/>
            </a:pPr>
            <a:r>
              <a:rPr lang="en-US" sz="2400" dirty="0">
                <a:solidFill>
                  <a:schemeClr val="dk1"/>
                </a:solidFill>
                <a:latin typeface="+mn-lt"/>
                <a:ea typeface="Verdana"/>
                <a:cs typeface="Verdana"/>
                <a:sym typeface="Verdana"/>
              </a:rPr>
              <a:t>Door hangers</a:t>
            </a:r>
            <a:endParaRPr sz="2400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91440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Verdana"/>
              <a:buChar char="○"/>
            </a:pPr>
            <a:r>
              <a:rPr lang="en-US" sz="2400" dirty="0">
                <a:solidFill>
                  <a:schemeClr val="dk1"/>
                </a:solidFill>
                <a:latin typeface="+mn-lt"/>
                <a:ea typeface="Verdana"/>
                <a:cs typeface="Verdana"/>
                <a:sym typeface="Verdana"/>
              </a:rPr>
              <a:t>Flyers</a:t>
            </a:r>
            <a:endParaRPr sz="2400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4572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Verdana"/>
              <a:buChar char="●"/>
            </a:pPr>
            <a:r>
              <a:rPr lang="en-US" sz="2800" dirty="0">
                <a:solidFill>
                  <a:schemeClr val="dk1"/>
                </a:solidFill>
                <a:latin typeface="+mn-lt"/>
                <a:ea typeface="Verdana"/>
                <a:cs typeface="Verdana"/>
                <a:sym typeface="Verdana"/>
              </a:rPr>
              <a:t>Website</a:t>
            </a:r>
            <a:endParaRPr sz="2800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4572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Verdana"/>
              <a:buChar char="●"/>
            </a:pPr>
            <a:r>
              <a:rPr lang="en-US" sz="2800" dirty="0">
                <a:solidFill>
                  <a:schemeClr val="dk1"/>
                </a:solidFill>
                <a:latin typeface="+mn-lt"/>
                <a:ea typeface="Verdana"/>
                <a:cs typeface="Verdana"/>
                <a:sym typeface="Verdana"/>
              </a:rPr>
              <a:t>Yard signs</a:t>
            </a:r>
            <a:endParaRPr sz="2800" dirty="0">
              <a:solidFill>
                <a:schemeClr val="dk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98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5" name="Google Shape;95;g3d52f51a9a1_0_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Verdana"/>
                <a:cs typeface="Verdana"/>
                <a:sym typeface="Verdana"/>
              </a:rPr>
              <a:t>The Survey - How We Communicate </a:t>
            </a:r>
            <a:endParaRPr sz="30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9D5DAF-C029-54F2-FFD0-EAE7F6A3DEE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442EEC-5157-F59F-338E-62CB6D37D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2487" y="3744378"/>
            <a:ext cx="2598255" cy="249196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4aaf7114ab_0_20"/>
          <p:cNvSpPr txBox="1">
            <a:spLocks noGrp="1"/>
          </p:cNvSpPr>
          <p:nvPr>
            <p:ph type="body" idx="1"/>
          </p:nvPr>
        </p:nvSpPr>
        <p:spPr>
          <a:xfrm>
            <a:off x="457200" y="884583"/>
            <a:ext cx="8229600" cy="5658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688"/>
              <a:buNone/>
            </a:pPr>
            <a:endParaRPr lang="en-US" b="1" dirty="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688"/>
              <a:buNone/>
            </a:pPr>
            <a:r>
              <a:rPr lang="en-US" sz="2000" b="1" dirty="0">
                <a:solidFill>
                  <a:srgbClr val="007635"/>
                </a:solidFill>
              </a:rPr>
              <a:t>Total Treasury as of 3/31/2026 </a:t>
            </a:r>
            <a:r>
              <a:rPr lang="en-US" b="1" dirty="0">
                <a:solidFill>
                  <a:schemeClr val="dk1"/>
                </a:solidFill>
              </a:rPr>
              <a:t>	</a:t>
            </a:r>
            <a:endParaRPr b="1" dirty="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688"/>
              <a:buNone/>
            </a:pPr>
            <a:r>
              <a:rPr lang="en-US" dirty="0">
                <a:solidFill>
                  <a:schemeClr val="dk1"/>
                </a:solidFill>
              </a:rPr>
              <a:t>Checking 	$2,939</a:t>
            </a:r>
            <a:endParaRPr dirty="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688"/>
              <a:buNone/>
            </a:pPr>
            <a:r>
              <a:rPr lang="en-US" dirty="0">
                <a:solidFill>
                  <a:schemeClr val="dk1"/>
                </a:solidFill>
              </a:rPr>
              <a:t>Savings		</a:t>
            </a:r>
            <a:r>
              <a:rPr lang="en-US" u="sng" dirty="0">
                <a:solidFill>
                  <a:schemeClr val="dk1"/>
                </a:solidFill>
              </a:rPr>
              <a:t>$7,020 </a:t>
            </a:r>
            <a:endParaRPr u="sng" dirty="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688"/>
              <a:buNone/>
            </a:pPr>
            <a:r>
              <a:rPr lang="en-US" dirty="0">
                <a:solidFill>
                  <a:schemeClr val="dk1"/>
                </a:solidFill>
              </a:rPr>
              <a:t>Total		$9,959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688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688"/>
              <a:buNone/>
            </a:pPr>
            <a:endParaRPr lang="en-US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688"/>
              <a:buNone/>
            </a:pPr>
            <a:r>
              <a:rPr lang="en-US" sz="2000" b="1" dirty="0">
                <a:solidFill>
                  <a:srgbClr val="007635"/>
                </a:solidFill>
              </a:rPr>
              <a:t>Membership Income &amp; Fees as of 4/11/2026 </a:t>
            </a:r>
            <a:r>
              <a:rPr lang="en-US" dirty="0">
                <a:solidFill>
                  <a:schemeClr val="dk1"/>
                </a:solidFill>
              </a:rPr>
              <a:t>	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688"/>
              <a:buNone/>
            </a:pPr>
            <a:r>
              <a:rPr lang="en-US" dirty="0">
                <a:solidFill>
                  <a:schemeClr val="dk1"/>
                </a:solidFill>
              </a:rPr>
              <a:t>Total Households (approx.) = 550; WDCA paid Members = 112</a:t>
            </a:r>
            <a:endParaRPr dirty="0">
              <a:solidFill>
                <a:schemeClr val="dk1"/>
              </a:solidFill>
            </a:endParaRP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SzPts val="688"/>
              <a:buNone/>
            </a:pPr>
            <a:r>
              <a:rPr lang="en-US" sz="2000" dirty="0">
                <a:solidFill>
                  <a:schemeClr val="dk1"/>
                </a:solidFill>
              </a:rPr>
              <a:t>Dues Received	$2,240 </a:t>
            </a:r>
            <a:endParaRPr sz="2000" dirty="0">
              <a:solidFill>
                <a:schemeClr val="dk1"/>
              </a:solidFill>
            </a:endParaRP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Clr>
                <a:schemeClr val="dk1"/>
              </a:buClr>
              <a:buSzPts val="688"/>
              <a:buNone/>
            </a:pPr>
            <a:r>
              <a:rPr lang="en-US" sz="2000" dirty="0">
                <a:solidFill>
                  <a:schemeClr val="dk1"/>
                </a:solidFill>
              </a:rPr>
              <a:t>43 gifted		   $911</a:t>
            </a:r>
            <a:endParaRPr sz="2000" dirty="0">
              <a:solidFill>
                <a:schemeClr val="dk1"/>
              </a:solidFill>
            </a:endParaRP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SzPts val="688"/>
              <a:buNone/>
            </a:pPr>
            <a:r>
              <a:rPr lang="en-US" sz="2000" dirty="0">
                <a:solidFill>
                  <a:schemeClr val="dk1"/>
                </a:solidFill>
              </a:rPr>
              <a:t>PayPal Fees	</a:t>
            </a:r>
            <a:r>
              <a:rPr lang="en-US" sz="2000" u="sng" dirty="0">
                <a:solidFill>
                  <a:schemeClr val="dk1"/>
                </a:solidFill>
              </a:rPr>
              <a:t>    -$56</a:t>
            </a:r>
            <a:endParaRPr sz="2000" u="sng" dirty="0">
              <a:solidFill>
                <a:schemeClr val="dk1"/>
              </a:solidFill>
            </a:endParaRPr>
          </a:p>
          <a:p>
            <a:pPr marL="457200" lvl="1" indent="0">
              <a:lnSpc>
                <a:spcPct val="80000"/>
              </a:lnSpc>
              <a:spcBef>
                <a:spcPts val="1000"/>
              </a:spcBef>
              <a:buSzPts val="688"/>
              <a:buNone/>
            </a:pPr>
            <a:r>
              <a:rPr lang="en-US" sz="2000" dirty="0">
                <a:solidFill>
                  <a:schemeClr val="dk1"/>
                </a:solidFill>
              </a:rPr>
              <a:t>Total Collected	$3,094 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688"/>
              <a:buNone/>
            </a:pPr>
            <a:endParaRPr dirty="0">
              <a:solidFill>
                <a:schemeClr val="dk1"/>
              </a:solidFill>
            </a:endParaRPr>
          </a:p>
        </p:txBody>
      </p:sp>
      <p:sp>
        <p:nvSpPr>
          <p:cNvPr id="102" name="Google Shape;102;g34aaf7114ab_0_20"/>
          <p:cNvSpPr txBox="1">
            <a:spLocks noGrp="1"/>
          </p:cNvSpPr>
          <p:nvPr>
            <p:ph type="title"/>
          </p:nvPr>
        </p:nvSpPr>
        <p:spPr>
          <a:xfrm>
            <a:off x="457200" y="315225"/>
            <a:ext cx="8229600" cy="55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Treasury &amp; Membership Report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DBDC30-3F15-DB23-DCD4-E54A167F94E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677779-B1F7-E9E6-7027-FCFF451A79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5405" y="1187001"/>
            <a:ext cx="1881395" cy="188139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3E2C51B-BF1D-7D24-14E7-075A2140CB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ctr">
              <a:lnSpc>
                <a:spcPct val="80000"/>
              </a:lnSpc>
              <a:spcBef>
                <a:spcPts val="1000"/>
              </a:spcBef>
              <a:buSzPts val="688"/>
              <a:buNone/>
            </a:pPr>
            <a:r>
              <a:rPr lang="en-US" sz="2400" b="1" dirty="0">
                <a:solidFill>
                  <a:schemeClr val="dk1"/>
                </a:solidFill>
              </a:rPr>
              <a:t>Total Expenses in 2025: 	$4,815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5F018D-13FE-0A07-26E9-50708E44555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AE44879-8416-7C6D-F3D4-5AF2FDADD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Treasury – Where Dues Go</a:t>
            </a:r>
            <a:endParaRPr lang="en-US" sz="30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9BB2EDA-A1FC-5666-F02A-21F7403E53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5400708"/>
              </p:ext>
            </p:extLst>
          </p:nvPr>
        </p:nvGraphicFramePr>
        <p:xfrm>
          <a:off x="1431235" y="2305878"/>
          <a:ext cx="6848061" cy="3518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7133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cf47ec851a_0_6"/>
          <p:cNvSpPr txBox="1">
            <a:spLocks noGrp="1"/>
          </p:cNvSpPr>
          <p:nvPr>
            <p:ph type="ctrTitle"/>
          </p:nvPr>
        </p:nvSpPr>
        <p:spPr>
          <a:xfrm>
            <a:off x="311700" y="173425"/>
            <a:ext cx="8520600" cy="65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Neighborhood Safety Report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9" name="Google Shape;109;g3cf47ec851a_0_6"/>
          <p:cNvSpPr txBox="1">
            <a:spLocks noGrp="1"/>
          </p:cNvSpPr>
          <p:nvPr>
            <p:ph type="subTitle" idx="1"/>
          </p:nvPr>
        </p:nvSpPr>
        <p:spPr>
          <a:xfrm>
            <a:off x="311700" y="898625"/>
            <a:ext cx="8520600" cy="58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1" indent="0" algn="l"/>
            <a:r>
              <a:rPr lang="en-US" sz="2600" b="1" dirty="0">
                <a:solidFill>
                  <a:schemeClr val="dk1"/>
                </a:solidFill>
              </a:rPr>
              <a:t>S</a:t>
            </a:r>
            <a:r>
              <a:rPr lang="en-US" sz="2400" b="1" dirty="0">
                <a:solidFill>
                  <a:schemeClr val="dk1"/>
                </a:solidFill>
              </a:rPr>
              <a:t>afety Committee Activities</a:t>
            </a:r>
            <a:endParaRPr sz="2400" b="1" dirty="0">
              <a:solidFill>
                <a:schemeClr val="dk1"/>
              </a:solidFill>
            </a:endParaRPr>
          </a:p>
          <a:p>
            <a:pPr lvl="1" indent="-381000" algn="l">
              <a:buClr>
                <a:schemeClr val="dk1"/>
              </a:buClr>
              <a:buSzPts val="2400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Fraud &amp; Scams Safety Meeting, May 2025 </a:t>
            </a:r>
            <a:endParaRPr sz="2000" dirty="0">
              <a:solidFill>
                <a:schemeClr val="dk1"/>
              </a:solidFill>
            </a:endParaRPr>
          </a:p>
          <a:p>
            <a:pPr lvl="1" indent="-381000" algn="l">
              <a:buClr>
                <a:schemeClr val="dk1"/>
              </a:buClr>
              <a:buSzPts val="2400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DPD District 3 Monthly Community Advisory Meeting </a:t>
            </a:r>
            <a:endParaRPr sz="2000" dirty="0">
              <a:solidFill>
                <a:schemeClr val="dk1"/>
              </a:solidFill>
            </a:endParaRPr>
          </a:p>
          <a:p>
            <a:pPr lvl="1" indent="-381000" algn="l">
              <a:buClr>
                <a:schemeClr val="dk1"/>
              </a:buClr>
              <a:buSzPts val="2400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District 5 Amanda Sawyer Bimonthly Cabinet Meeting</a:t>
            </a:r>
            <a:endParaRPr sz="2000" dirty="0">
              <a:solidFill>
                <a:schemeClr val="dk1"/>
              </a:solidFill>
            </a:endParaRPr>
          </a:p>
          <a:p>
            <a:pPr lvl="1" indent="-381000" algn="l">
              <a:buClr>
                <a:schemeClr val="dk1"/>
              </a:buClr>
              <a:buSzPts val="2400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Neighborhood Watch </a:t>
            </a:r>
            <a:endParaRPr sz="2000" dirty="0">
              <a:solidFill>
                <a:schemeClr val="dk1"/>
              </a:solidFill>
            </a:endParaRPr>
          </a:p>
          <a:p>
            <a:pPr marL="457200" lvl="1" indent="0" algn="l"/>
            <a:endParaRPr sz="2400" dirty="0">
              <a:solidFill>
                <a:schemeClr val="dk1"/>
              </a:solidFill>
            </a:endParaRPr>
          </a:p>
          <a:p>
            <a:pPr marL="457200" lvl="1" indent="0" algn="l"/>
            <a:r>
              <a:rPr lang="en-US" sz="2400" b="1" dirty="0">
                <a:solidFill>
                  <a:schemeClr val="dk1"/>
                </a:solidFill>
              </a:rPr>
              <a:t>Winston Downs Police Reports Analysis - A Safe Neighborhood </a:t>
            </a:r>
            <a:r>
              <a:rPr lang="en-US" sz="2400" i="1" dirty="0">
                <a:solidFill>
                  <a:schemeClr val="dk1"/>
                </a:solidFill>
              </a:rPr>
              <a:t>(Since last year’s Annual Meeting)</a:t>
            </a:r>
            <a:endParaRPr sz="2400" i="1" dirty="0">
              <a:solidFill>
                <a:schemeClr val="dk1"/>
              </a:solidFill>
            </a:endParaRPr>
          </a:p>
          <a:p>
            <a:pPr lvl="1" indent="-381000" algn="l">
              <a:buClr>
                <a:schemeClr val="dk1"/>
              </a:buClr>
              <a:buSzPts val="2400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Thefts: 3 Auto; 1 Bike; 1 Construction Equipment; 3    Packages</a:t>
            </a:r>
            <a:endParaRPr sz="2000" dirty="0">
              <a:solidFill>
                <a:schemeClr val="dk1"/>
              </a:solidFill>
            </a:endParaRPr>
          </a:p>
          <a:p>
            <a:pPr lvl="1" indent="-381000" algn="l">
              <a:buClr>
                <a:schemeClr val="dk1"/>
              </a:buClr>
              <a:buSzPts val="2400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Assaults: 2 Minor (no injuries)</a:t>
            </a:r>
            <a:endParaRPr sz="2000" dirty="0">
              <a:solidFill>
                <a:schemeClr val="dk1"/>
              </a:solidFill>
            </a:endParaRPr>
          </a:p>
          <a:p>
            <a:pPr lvl="1" indent="-381000" algn="l">
              <a:buClr>
                <a:schemeClr val="dk1"/>
              </a:buClr>
              <a:buSzPts val="2400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Burglary: 1 home; 1 business</a:t>
            </a:r>
            <a:endParaRPr sz="2000" dirty="0">
              <a:solidFill>
                <a:schemeClr val="dk1"/>
              </a:solidFill>
            </a:endParaRPr>
          </a:p>
          <a:p>
            <a:pPr lvl="1" indent="-381000" algn="l">
              <a:buClr>
                <a:schemeClr val="dk1"/>
              </a:buClr>
              <a:buSzPts val="2400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Criminal Mischief – 4</a:t>
            </a:r>
            <a:endParaRPr sz="2000" dirty="0">
              <a:solidFill>
                <a:schemeClr val="dk1"/>
              </a:solidFill>
            </a:endParaRPr>
          </a:p>
          <a:p>
            <a:pPr lvl="1" indent="-381000" algn="l">
              <a:buClr>
                <a:schemeClr val="dk1"/>
              </a:buClr>
              <a:buSzPts val="2400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Domestic Violence – 2</a:t>
            </a:r>
            <a:endParaRPr sz="2000" dirty="0">
              <a:solidFill>
                <a:schemeClr val="dk1"/>
              </a:solidFill>
            </a:endParaRPr>
          </a:p>
          <a:p>
            <a:pPr lvl="1" indent="-381000" algn="l">
              <a:buClr>
                <a:schemeClr val="dk1"/>
              </a:buClr>
              <a:buSzPts val="2400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Possession: 2 Drugs; 1 Weapon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222F64-A1BD-3C07-B1BF-0DB2792382D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7A175D-3B30-3013-BC9D-0CA9DA990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7777" y="4549675"/>
            <a:ext cx="1962150" cy="14097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cf47ec851a_0_0"/>
          <p:cNvSpPr txBox="1">
            <a:spLocks noGrp="1"/>
          </p:cNvSpPr>
          <p:nvPr>
            <p:ph type="ctrTitle"/>
          </p:nvPr>
        </p:nvSpPr>
        <p:spPr>
          <a:xfrm>
            <a:off x="311700" y="223213"/>
            <a:ext cx="8520600" cy="76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Year in Review</a:t>
            </a:r>
            <a:endParaRPr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6" name="Google Shape;116;g3cf47ec851a_0_0"/>
          <p:cNvSpPr txBox="1">
            <a:spLocks noGrp="1"/>
          </p:cNvSpPr>
          <p:nvPr>
            <p:ph type="subTitle" idx="1"/>
          </p:nvPr>
        </p:nvSpPr>
        <p:spPr>
          <a:xfrm>
            <a:off x="311700" y="1210213"/>
            <a:ext cx="8520600" cy="558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b="1" dirty="0">
                <a:solidFill>
                  <a:schemeClr val="dk1"/>
                </a:solidFill>
              </a:rPr>
              <a:t>Exposition Traffic Calming Project </a:t>
            </a:r>
            <a:endParaRPr sz="2400" b="1" dirty="0">
              <a:solidFill>
                <a:srgbClr val="980000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 i="1" dirty="0">
                <a:solidFill>
                  <a:schemeClr val="dk1"/>
                </a:solidFill>
              </a:rPr>
              <a:t>Amanda Sawyer's initiative</a:t>
            </a:r>
            <a:r>
              <a:rPr lang="en-US" sz="2400" dirty="0">
                <a:solidFill>
                  <a:schemeClr val="dk1"/>
                </a:solidFill>
              </a:rPr>
              <a:t>. Board and resident input.</a:t>
            </a:r>
            <a:endParaRPr sz="2400" dirty="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 dirty="0">
                <a:solidFill>
                  <a:schemeClr val="dk1"/>
                </a:solidFill>
              </a:rPr>
              <a:t>Fehr &amp; Peers Report, Dec 2024. Funding in Vibrant Denver Bond, Nov 2025. </a:t>
            </a: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 dirty="0">
                <a:solidFill>
                  <a:schemeClr val="dk1"/>
                </a:solidFill>
              </a:rPr>
              <a:t>Exposition estimate $100K.</a:t>
            </a:r>
            <a:endParaRPr sz="2400" dirty="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 dirty="0">
                <a:solidFill>
                  <a:schemeClr val="dk1"/>
                </a:solidFill>
              </a:rPr>
              <a:t>Three to four speed cushions on Exposition.</a:t>
            </a:r>
            <a:endParaRPr sz="2400" dirty="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-US" sz="2400" dirty="0">
                <a:solidFill>
                  <a:schemeClr val="dk1"/>
                </a:solidFill>
              </a:rPr>
              <a:t>Crosswalks and stop bars on Exposition at Oneida Way and at Pontiac St. Upgraded prohibition signage.</a:t>
            </a: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b="1" dirty="0">
                <a:solidFill>
                  <a:schemeClr val="dk1"/>
                </a:solidFill>
              </a:rPr>
              <a:t>Ice Cream Social</a:t>
            </a:r>
            <a:endParaRPr sz="2400" b="1" dirty="0">
              <a:solidFill>
                <a:schemeClr val="dk1"/>
              </a:solidFill>
            </a:endParaRP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b="1" dirty="0">
                <a:solidFill>
                  <a:schemeClr val="dk1"/>
                </a:solidFill>
              </a:rPr>
              <a:t>Friday &amp; Sunday –Neighborhood Socials</a:t>
            </a:r>
            <a:endParaRPr sz="2400" b="1" dirty="0">
              <a:solidFill>
                <a:schemeClr val="dk1"/>
              </a:solidFill>
            </a:endParaRP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 b="1" dirty="0">
                <a:solidFill>
                  <a:schemeClr val="dk1"/>
                </a:solidFill>
              </a:rPr>
              <a:t>Beautification – Quebec cleanup, Weed spraying</a:t>
            </a:r>
            <a:endParaRPr sz="2400" b="1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394A2E-F5B5-D006-44DF-ABBAACA8531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1265</TotalTime>
  <Words>1153</Words>
  <Application>Microsoft Office PowerPoint</Application>
  <PresentationFormat>On-screen Show (4:3)</PresentationFormat>
  <Paragraphs>184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Lucida Sans</vt:lpstr>
      <vt:lpstr>Verdana</vt:lpstr>
      <vt:lpstr>Simple Light</vt:lpstr>
      <vt:lpstr>Welcome! Winston Downs Community Association Annual Meeting April 2025</vt:lpstr>
      <vt:lpstr>WDCA Board 2025-2026</vt:lpstr>
      <vt:lpstr>WDCA Committee Chairs</vt:lpstr>
      <vt:lpstr>Thank You’s!</vt:lpstr>
      <vt:lpstr>The Survey - How We Communicate </vt:lpstr>
      <vt:lpstr>Treasury &amp; Membership Report</vt:lpstr>
      <vt:lpstr>Treasury – Where Dues Go</vt:lpstr>
      <vt:lpstr>Neighborhood Safety Report</vt:lpstr>
      <vt:lpstr>Year in Review</vt:lpstr>
      <vt:lpstr>Updates &amp; Q/A Councilwoman Amanda Sawyer-District 5</vt:lpstr>
      <vt:lpstr>Resident Open Forum</vt:lpstr>
      <vt:lpstr>Board Elections Process</vt:lpstr>
      <vt:lpstr>Board Candidates</vt:lpstr>
      <vt:lpstr>2nd Annual Food Drive for GWHS Pantry</vt:lpstr>
      <vt:lpstr>It Takes a Village!</vt:lpstr>
      <vt:lpstr>Raffle Drawing!</vt:lpstr>
      <vt:lpstr>Thank you for attending!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Jane</dc:creator>
  <cp:lastModifiedBy>EJ LORIMER</cp:lastModifiedBy>
  <cp:revision>11</cp:revision>
  <cp:lastPrinted>2026-04-20T15:33:03Z</cp:lastPrinted>
  <dcterms:created xsi:type="dcterms:W3CDTF">2016-09-23T16:53:22Z</dcterms:created>
  <dcterms:modified xsi:type="dcterms:W3CDTF">2026-04-20T22:33:29Z</dcterms:modified>
</cp:coreProperties>
</file>